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463" r:id="rId6"/>
    <p:sldId id="465" r:id="rId7"/>
    <p:sldId id="466" r:id="rId8"/>
    <p:sldId id="413" r:id="rId9"/>
    <p:sldId id="467" r:id="rId10"/>
    <p:sldId id="421" r:id="rId11"/>
    <p:sldId id="471" r:id="rId12"/>
    <p:sldId id="431" r:id="rId13"/>
    <p:sldId id="469" r:id="rId14"/>
    <p:sldId id="470" r:id="rId15"/>
    <p:sldId id="472" r:id="rId16"/>
    <p:sldId id="473" r:id="rId17"/>
    <p:sldId id="474" r:id="rId18"/>
    <p:sldId id="476" r:id="rId19"/>
    <p:sldId id="477" r:id="rId20"/>
    <p:sldId id="455" r:id="rId21"/>
    <p:sldId id="478" r:id="rId22"/>
    <p:sldId id="479" r:id="rId23"/>
    <p:sldId id="481" r:id="rId24"/>
    <p:sldId id="482" r:id="rId25"/>
    <p:sldId id="483" r:id="rId26"/>
    <p:sldId id="485" r:id="rId27"/>
    <p:sldId id="484" r:id="rId28"/>
    <p:sldId id="486" r:id="rId29"/>
    <p:sldId id="487" r:id="rId30"/>
    <p:sldId id="488" r:id="rId31"/>
    <p:sldId id="440" r:id="rId32"/>
    <p:sldId id="489" r:id="rId33"/>
    <p:sldId id="490" r:id="rId34"/>
    <p:sldId id="491" r:id="rId35"/>
    <p:sldId id="492" r:id="rId36"/>
    <p:sldId id="493" r:id="rId37"/>
    <p:sldId id="495" r:id="rId38"/>
    <p:sldId id="496" r:id="rId39"/>
    <p:sldId id="497" r:id="rId40"/>
    <p:sldId id="308" r:id="rId41"/>
    <p:sldId id="310" r:id="rId42"/>
    <p:sldId id="409" r:id="rId43"/>
    <p:sldId id="453" r:id="rId44"/>
    <p:sldId id="462" r:id="rId45"/>
    <p:sldId id="518" r:id="rId46"/>
    <p:sldId id="818" r:id="rId47"/>
    <p:sldId id="819" r:id="rId48"/>
    <p:sldId id="821" r:id="rId49"/>
    <p:sldId id="822" r:id="rId50"/>
    <p:sldId id="820" r:id="rId51"/>
    <p:sldId id="824" r:id="rId52"/>
    <p:sldId id="825" r:id="rId53"/>
    <p:sldId id="817" r:id="rId54"/>
    <p:sldId id="823" r:id="rId55"/>
    <p:sldId id="826" r:id="rId56"/>
    <p:sldId id="831" r:id="rId57"/>
    <p:sldId id="833" r:id="rId58"/>
    <p:sldId id="834" r:id="rId59"/>
    <p:sldId id="285" r:id="rId60"/>
    <p:sldId id="284"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BDD7EE"/>
    <a:srgbClr val="394668"/>
    <a:srgbClr val="8FAADC"/>
    <a:srgbClr val="C9C9C9"/>
    <a:srgbClr val="9DC3E6"/>
    <a:srgbClr val="A9D18E"/>
    <a:srgbClr val="FFD966"/>
    <a:srgbClr val="F4B183"/>
    <a:srgbClr val="33A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5" autoAdjust="0"/>
    <p:restoredTop sz="83601" autoAdjust="0"/>
  </p:normalViewPr>
  <p:slideViewPr>
    <p:cSldViewPr snapToGrid="0">
      <p:cViewPr varScale="1">
        <p:scale>
          <a:sx n="88" d="100"/>
          <a:sy n="88" d="100"/>
        </p:scale>
        <p:origin x="3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F79B5-1BE2-4FE8-A7B2-ED5D9FCD83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7D3FE-8A53-474B-A2E1-BB81872D0D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a:t>
            </a:r>
            <a:r>
              <a:rPr lang="zh-CN" altLang="en-US" dirty="0"/>
              <a:t>次课的内容</a:t>
            </a:r>
            <a:endParaRPr lang="en-US" altLang="zh-CN" dirty="0"/>
          </a:p>
          <a:p>
            <a:endParaRPr lang="en-US" altLang="zh-CN" dirty="0"/>
          </a:p>
          <a:p>
            <a:r>
              <a:rPr lang="zh-CN" altLang="en-US" dirty="0"/>
              <a:t>主要讲数据科学</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D8320B0-FD0C-4BEC-B4C0-C62DE03CACE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81A5194-67BC-43E6-8119-B1D97DA06C9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A96BA2E-608F-4C66-9D28-6A9F77E8C34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173ECC-6B14-49CC-9EEC-7D6EEF506E5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73980B-1AB3-4BE3-9F3D-184B76B15B8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1791DB1-19BA-438F-AD6E-73C1FE3ED42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6363211-15D7-4266-9949-BDC2DE166C7B}"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5ABE8598-ED5B-4EF3-BB49-D9896A318265}"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5A29871-3A55-486D-9A91-3B7CCF39C4D8}"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FF16C2-AFD8-46BA-B79E-AB55D249BE1C}"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ED3A4AA-573C-4719-89F6-476494DE0F8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F910D08-6940-47A1-B97C-3CB2C8D37F7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1C4049D-73FA-4810-A107-D0E39093CBE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24DB249-551E-4DD7-A184-443F3E287A7A}"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9ED509E-499D-4065-883D-EFFC9EC1173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5124458-3696-424B-94E5-721F571C486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F8AD39C-4028-4178-AEF8-587109B605E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064F7FC-80B4-491A-9223-88670FE35849}"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84965C-8B2E-4A28-A5E5-17F6570E3C73}"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545C8F-8D9F-4BBD-81D9-DAA993B0B221}"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F8913D-7F59-4E2A-A95F-2065B3868B5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DBFE103-9464-432D-A556-38A0098ADFB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7DC1F-037A-4DAA-8FA0-FC0C0DB8E928}"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微软雅黑" panose="020B0503020204020204" pitchFamily="34" charset="-122"/>
                <a:ea typeface="微软雅黑" panose="020B0503020204020204" pitchFamily="34" charset="-122"/>
              </a:defRPr>
            </a:lvl1p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7F250-1FDE-4661-833E-83C29D43809E}" type="datetime1">
              <a:rPr lang="zh-CN" altLang="en-US" smtClean="0"/>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b="0">
                <a:solidFill>
                  <a:schemeClr val="tx1"/>
                </a:solidFill>
                <a:latin typeface="微软雅黑" panose="020B0503020204020204" pitchFamily="34" charset="-122"/>
                <a:ea typeface="微软雅黑" panose="020B0503020204020204" pitchFamily="34" charset="-122"/>
              </a:defRPr>
            </a:lvl1pPr>
          </a:lstStyle>
          <a:p>
            <a:r>
              <a:rPr lang="zh-CN" altLang="en-US" dirty="0"/>
              <a:t>第</a:t>
            </a:r>
            <a:fld id="{0D4EF626-F2E7-47E8-A3E5-EAE9C4555C6D}" type="slidenum">
              <a:rPr lang="zh-CN" altLang="en-US" smtClean="0"/>
            </a:fld>
            <a:r>
              <a:rPr lang="zh-CN" altLang="en-US" dirty="0"/>
              <a:t>页，共</a:t>
            </a:r>
            <a:r>
              <a:rPr lang="en-US" altLang="zh-CN" dirty="0"/>
              <a:t>50</a:t>
            </a:r>
            <a:r>
              <a:rPr lang="zh-CN" altLang="en-US" dirty="0"/>
              <a:t>页</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32.jpeg"/><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40.jpeg"/><Relationship Id="rId1" Type="http://schemas.openxmlformats.org/officeDocument/2006/relationships/image" Target="../media/image39.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3.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3.xml"/><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3.xml"/><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3.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71.jpeg"/><Relationship Id="rId1" Type="http://schemas.openxmlformats.org/officeDocument/2006/relationships/image" Target="../media/image70.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73.jpe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3.xml"/><Relationship Id="rId4" Type="http://schemas.openxmlformats.org/officeDocument/2006/relationships/image" Target="../media/image77.png"/><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3.xml"/><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image" Target="../media/image7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3.xml"/><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image" Target="../media/image8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85.jpeg"/><Relationship Id="rId1" Type="http://schemas.openxmlformats.org/officeDocument/2006/relationships/image" Target="../media/image84.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87.png"/><Relationship Id="rId1" Type="http://schemas.openxmlformats.org/officeDocument/2006/relationships/image" Target="../media/image86.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89.png"/><Relationship Id="rId1" Type="http://schemas.openxmlformats.org/officeDocument/2006/relationships/image" Target="../media/image88.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3.xml"/><Relationship Id="rId3" Type="http://schemas.openxmlformats.org/officeDocument/2006/relationships/image" Target="../media/image83.jpeg"/><Relationship Id="rId2" Type="http://schemas.openxmlformats.org/officeDocument/2006/relationships/hyperlink" Target="http://www.stata.com/" TargetMode="External"/><Relationship Id="rId1" Type="http://schemas.openxmlformats.org/officeDocument/2006/relationships/hyperlink" Target="http://www.vertica.com/"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3.xml"/><Relationship Id="rId4" Type="http://schemas.openxmlformats.org/officeDocument/2006/relationships/image" Target="../media/image96.jpe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3.xml"/><Relationship Id="rId3" Type="http://schemas.openxmlformats.org/officeDocument/2006/relationships/image" Target="../media/image99.png"/><Relationship Id="rId2" Type="http://schemas.microsoft.com/office/2007/relationships/hdphoto" Target="../media/image98.wdp"/><Relationship Id="rId1" Type="http://schemas.openxmlformats.org/officeDocument/2006/relationships/image" Target="../media/image9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3.xml"/><Relationship Id="rId4" Type="http://schemas.openxmlformats.org/officeDocument/2006/relationships/image" Target="../media/image99.png"/><Relationship Id="rId3" Type="http://schemas.microsoft.com/office/2007/relationships/hdphoto" Target="../media/image98.wdp"/><Relationship Id="rId2" Type="http://schemas.openxmlformats.org/officeDocument/2006/relationships/image" Target="../media/image97.png"/><Relationship Id="rId1" Type="http://schemas.openxmlformats.org/officeDocument/2006/relationships/image" Target="../media/image100.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23.xml"/><Relationship Id="rId4" Type="http://schemas.openxmlformats.org/officeDocument/2006/relationships/image" Target="../media/image10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3.xml"/><Relationship Id="rId2" Type="http://schemas.openxmlformats.org/officeDocument/2006/relationships/image" Target="../media/image105.png"/><Relationship Id="rId1" Type="http://schemas.openxmlformats.org/officeDocument/2006/relationships/hyperlink" Target="https://www.anaconda.com/products/individual-d" TargetMode="Externa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3.xml"/><Relationship Id="rId2" Type="http://schemas.openxmlformats.org/officeDocument/2006/relationships/image" Target="../media/image113.png"/><Relationship Id="rId1" Type="http://schemas.openxmlformats.org/officeDocument/2006/relationships/image" Target="../media/image11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3.xml"/><Relationship Id="rId2" Type="http://schemas.openxmlformats.org/officeDocument/2006/relationships/hyperlink" Target="https://docs.conda.io/projects/conda/en/4.6.0/_downloads/52a95608c49671267e40c689e0bc00ca/conda-cheatsheet.pdf" TargetMode="External"/><Relationship Id="rId1" Type="http://schemas.openxmlformats.org/officeDocument/2006/relationships/image" Target="../media/image114.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3.xml"/><Relationship Id="rId2" Type="http://schemas.openxmlformats.org/officeDocument/2006/relationships/image" Target="../media/image116.png"/><Relationship Id="rId1" Type="http://schemas.openxmlformats.org/officeDocument/2006/relationships/image" Target="../media/image115.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3.xml"/><Relationship Id="rId2" Type="http://schemas.openxmlformats.org/officeDocument/2006/relationships/image" Target="../media/image118.png"/><Relationship Id="rId1" Type="http://schemas.openxmlformats.org/officeDocument/2006/relationships/image" Target="../media/image117.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3.xml"/><Relationship Id="rId3" Type="http://schemas.openxmlformats.org/officeDocument/2006/relationships/hyperlink" Target="https://commonmark.org/help/" TargetMode="External"/><Relationship Id="rId2" Type="http://schemas.openxmlformats.org/officeDocument/2006/relationships/image" Target="../media/image120.png"/><Relationship Id="rId1" Type="http://schemas.openxmlformats.org/officeDocument/2006/relationships/image" Target="../media/image11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3.xml"/><Relationship Id="rId3" Type="http://schemas.openxmlformats.org/officeDocument/2006/relationships/hyperlink" Target="https://www.jetbrains.com/pycharm/learn/" TargetMode="External"/><Relationship Id="rId2" Type="http://schemas.openxmlformats.org/officeDocument/2006/relationships/image" Target="../media/image121.png"/><Relationship Id="rId1" Type="http://schemas.openxmlformats.org/officeDocument/2006/relationships/hyperlink" Target="https://www.jetbrains.com/pycharm/download/#section=windows" TargetMode="Externa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23.xml"/><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3.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image" Target="../media/image13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3.xml"/><Relationship Id="rId2" Type="http://schemas.openxmlformats.org/officeDocument/2006/relationships/image" Target="../media/image132.png"/><Relationship Id="rId1"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3.xml"/><Relationship Id="rId1" Type="http://schemas.openxmlformats.org/officeDocument/2006/relationships/image" Target="../media/image133.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23.xml"/><Relationship Id="rId6" Type="http://schemas.openxmlformats.org/officeDocument/2006/relationships/image" Target="../media/image136.png"/><Relationship Id="rId5" Type="http://schemas.openxmlformats.org/officeDocument/2006/relationships/image" Target="../media/image135.jpe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134.jpe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23.xml"/><Relationship Id="rId4" Type="http://schemas.openxmlformats.org/officeDocument/2006/relationships/image" Target="../media/image137.jpe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image" Target="../media/image17.jpeg"/><Relationship Id="rId3" Type="http://schemas.openxmlformats.org/officeDocument/2006/relationships/image" Target="../media/image16.png"/><Relationship Id="rId2" Type="http://schemas.microsoft.com/office/2007/relationships/hdphoto" Target="../media/image15.wdp"/><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微软雅黑" panose="020B0503020204020204" pitchFamily="34" charset="-122"/>
                <a:ea typeface="微软雅黑" panose="020B0503020204020204" pitchFamily="34" charset="-122"/>
              </a:rPr>
              <a:t>吕建成</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lvjiancheng@scu.edu.cn</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微软雅黑" panose="020B0503020204020204" pitchFamily="34" charset="-122"/>
                <a:ea typeface="微软雅黑" panose="020B0503020204020204" pitchFamily="34" charset="-122"/>
              </a:rPr>
              <a:t>四川大学计算机学院（软件学院）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数据智能与计算艺术实验室</a:t>
            </a:r>
            <a:endParaRPr lang="zh-CN" altLang="en-US" sz="20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DATA SCIENCE</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灯片编号占位符 9"/>
          <p:cNvSpPr>
            <a:spLocks noGrp="1"/>
          </p:cNvSpPr>
          <p:nvPr>
            <p:ph type="sldNum" sz="quarter" idx="12"/>
          </p:nvPr>
        </p:nvSpPr>
        <p:spPr/>
        <p:txBody>
          <a:bodyPr/>
          <a:lstStyle/>
          <a:p>
            <a:fld id="{0D4EF626-F2E7-47E8-A3E5-EAE9C4555C6D}" type="slidenum">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Market Basket Analysis for Retailers | Softweb Data Sci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5296" y="3886232"/>
            <a:ext cx="3959457" cy="247012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Briefing: Towards an update of the Market Basket – The Indigenous  Homelessness Cir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296" y="1548277"/>
            <a:ext cx="3951336" cy="2221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970" y="3574488"/>
            <a:ext cx="4702170" cy="30481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圆角矩形 6"/>
          <p:cNvSpPr/>
          <p:nvPr/>
        </p:nvSpPr>
        <p:spPr>
          <a:xfrm>
            <a:off x="441960" y="2019300"/>
            <a:ext cx="6012180" cy="149352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lvl="0"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关联规则挖掘含两个阶段：</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）从原始资料集合中找出所有高频项目组。</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）从高频项目组产生关联规则。如银行客户需求预测</a:t>
            </a:r>
            <a:endPar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can data science do?</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24419" y="1367106"/>
            <a:ext cx="6140877" cy="52322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Association-rule Pattern</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AutoShape 2" descr="Online Association Rule Mining Basic Theory Practice Courses | Learnfl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2" descr="A Brief Overview of Outlier Detection Techniques | by Sergio Santoyo |  Towards Data Sci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6002" y="3438720"/>
            <a:ext cx="3887455" cy="30654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圆角矩形 6"/>
          <p:cNvSpPr/>
          <p:nvPr/>
        </p:nvSpPr>
        <p:spPr>
          <a:xfrm>
            <a:off x="1024611" y="2152015"/>
            <a:ext cx="4751349" cy="1387435"/>
          </a:xfrm>
          <a:prstGeom prst="roundRect">
            <a:avLst>
              <a:gd name="adj" fmla="val 8434"/>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lvl="0"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异常检测（离群点检测），离群点指分布稀疏且离密度高的群体较远的点。可用于数据预处理、病毒木马检测、工业产品检测等</a:t>
            </a:r>
            <a:endPar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can data science do?</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24419" y="1367106"/>
            <a:ext cx="6140877" cy="52322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Outlier detection Pattern</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218" name="Picture 2" descr="Machine Learning | Outlier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9603" y="3860376"/>
            <a:ext cx="2414057" cy="24967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descr="KNN Based Outlier Detection Algorithm in Large Dataset | Semantic Scho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61197"/>
            <a:ext cx="3184424" cy="249515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Outlier Detection》如何將GAN用在Outlier Detection上| by JimmyWu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60" y="1620727"/>
            <a:ext cx="5876424" cy="2130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灯片编号占位符 4"/>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can data science do?</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24418" y="1367106"/>
            <a:ext cx="11347541" cy="1384995"/>
          </a:xfrm>
          <a:prstGeom prst="rect">
            <a:avLst/>
          </a:prstGeom>
          <a:noFill/>
        </p:spPr>
        <p:txBody>
          <a:bodyPr wrap="square" rtlCol="0">
            <a:spAutoFit/>
          </a:bodyPr>
          <a:lstStyle/>
          <a:p>
            <a:pPr marL="342900" indent="-342900" algn="just">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If a human expert can easily create a pattern in his or her own mind,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it is generally not worth the time and the effort to using data science to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“discover” it.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1666" t="18843" r="8959" b="20079"/>
          <a:stretch>
            <a:fillRect/>
          </a:stretch>
        </p:blipFill>
        <p:spPr bwMode="auto">
          <a:xfrm>
            <a:off x="1090230" y="3589281"/>
            <a:ext cx="5175104" cy="190161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114" y="2919534"/>
            <a:ext cx="3717518" cy="3241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灯片编号占位符 4"/>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When can we use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数据量大且模式复杂</a:t>
            </a:r>
            <a:endParaRPr lang="zh-CN" altLang="en-US" sz="28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95468" y="1405356"/>
            <a:ext cx="3104387" cy="2331394"/>
          </a:xfrm>
          <a:prstGeom prst="rect">
            <a:avLst/>
          </a:prstGeom>
        </p:spPr>
      </p:pic>
      <p:sp>
        <p:nvSpPr>
          <p:cNvPr id="13" name="圆角矩形 6"/>
          <p:cNvSpPr/>
          <p:nvPr/>
        </p:nvSpPr>
        <p:spPr>
          <a:xfrm>
            <a:off x="1119282" y="2204416"/>
            <a:ext cx="5410209"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cs typeface="Times New Roman" panose="02020603050405020304" pitchFamily="18" charset="0"/>
              </a:rPr>
              <a:t>Data science becomes useful when we have a </a:t>
            </a:r>
            <a:r>
              <a:rPr lang="en-US" altLang="zh-CN" b="1" dirty="0">
                <a:latin typeface="Times New Roman" panose="02020603050405020304" pitchFamily="18" charset="0"/>
                <a:cs typeface="Times New Roman" panose="02020603050405020304" pitchFamily="18" charset="0"/>
              </a:rPr>
              <a:t>large number</a:t>
            </a:r>
            <a:r>
              <a:rPr lang="en-US" altLang="zh-CN" dirty="0">
                <a:latin typeface="Times New Roman" panose="02020603050405020304" pitchFamily="18" charset="0"/>
                <a:cs typeface="Times New Roman" panose="02020603050405020304" pitchFamily="18" charset="0"/>
              </a:rPr>
              <a:t> of data examples and when the patterns are too </a:t>
            </a:r>
            <a:r>
              <a:rPr lang="en-US" altLang="zh-CN" b="1" dirty="0">
                <a:latin typeface="Times New Roman" panose="02020603050405020304" pitchFamily="18" charset="0"/>
                <a:cs typeface="Times New Roman" panose="02020603050405020304" pitchFamily="18" charset="0"/>
              </a:rPr>
              <a:t>complex</a:t>
            </a:r>
            <a:r>
              <a:rPr lang="en-US" altLang="zh-CN" dirty="0">
                <a:latin typeface="Times New Roman" panose="02020603050405020304" pitchFamily="18" charset="0"/>
                <a:cs typeface="Times New Roman" panose="02020603050405020304" pitchFamily="18" charset="0"/>
              </a:rPr>
              <a:t> for humans to discover and extract manually.</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62451" y="40748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超过三个属性</a:t>
            </a:r>
            <a:endParaRPr lang="zh-CN" altLang="en-US" sz="2800" b="1" dirty="0">
              <a:latin typeface="微软雅黑" panose="020B0503020204020204" pitchFamily="34" charset="-122"/>
              <a:ea typeface="微软雅黑" panose="020B0503020204020204" pitchFamily="34" charset="-122"/>
            </a:endParaRPr>
          </a:p>
        </p:txBody>
      </p:sp>
      <p:sp>
        <p:nvSpPr>
          <p:cNvPr id="16" name="圆角矩形 6"/>
          <p:cNvSpPr/>
          <p:nvPr/>
        </p:nvSpPr>
        <p:spPr>
          <a:xfrm>
            <a:off x="1119281" y="4936092"/>
            <a:ext cx="5410209"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cs typeface="Times New Roman" panose="02020603050405020304" pitchFamily="18" charset="0"/>
              </a:rPr>
              <a:t>Data science is often applied in contexts where we want to look for patterns among tens, hundreds, thousands, and, in extreme cases, millions of </a:t>
            </a:r>
            <a:r>
              <a:rPr lang="en-US" altLang="zh-CN" b="1" dirty="0">
                <a:latin typeface="Times New Roman" panose="02020603050405020304" pitchFamily="18" charset="0"/>
                <a:cs typeface="Times New Roman" panose="02020603050405020304" pitchFamily="18" charset="0"/>
              </a:rPr>
              <a:t>attributes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13" t="1977" r="16463" b="1917"/>
          <a:stretch>
            <a:fillRect/>
          </a:stretch>
        </p:blipFill>
        <p:spPr bwMode="auto">
          <a:xfrm>
            <a:off x="7512244" y="4074811"/>
            <a:ext cx="3087611" cy="2336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kind of patterns are useful?</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Actionable Insight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1014143" y="3051693"/>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Insight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014143" y="3598667"/>
            <a:ext cx="5727380"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cs typeface="Times New Roman" panose="02020603050405020304" pitchFamily="18" charset="0"/>
              </a:rPr>
              <a:t>The term insight highlights that the pattern should give us </a:t>
            </a:r>
            <a:r>
              <a:rPr lang="en-US" altLang="zh-CN" b="1" dirty="0">
                <a:latin typeface="Times New Roman" panose="02020603050405020304" pitchFamily="18" charset="0"/>
                <a:cs typeface="Times New Roman" panose="02020603050405020304" pitchFamily="18" charset="0"/>
              </a:rPr>
              <a:t>relevant information </a:t>
            </a:r>
            <a:r>
              <a:rPr lang="en-US" altLang="zh-CN" dirty="0">
                <a:latin typeface="Times New Roman" panose="02020603050405020304" pitchFamily="18" charset="0"/>
                <a:cs typeface="Times New Roman" panose="02020603050405020304" pitchFamily="18" charset="0"/>
              </a:rPr>
              <a:t>about the problem that </a:t>
            </a:r>
            <a:r>
              <a:rPr lang="en-US" altLang="zh-CN" b="1" dirty="0">
                <a:latin typeface="Times New Roman" panose="02020603050405020304" pitchFamily="18" charset="0"/>
                <a:cs typeface="Times New Roman" panose="02020603050405020304" pitchFamily="18" charset="0"/>
              </a:rPr>
              <a:t>isn’t obvious.</a:t>
            </a:r>
            <a:endParaRPr lang="zh-CN" altLang="en-US"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1014143" y="4629347"/>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Actionable</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圆角矩形 6"/>
          <p:cNvSpPr/>
          <p:nvPr/>
        </p:nvSpPr>
        <p:spPr>
          <a:xfrm>
            <a:off x="1014143" y="5189867"/>
            <a:ext cx="5727380"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cs typeface="Times New Roman" panose="02020603050405020304" pitchFamily="18" charset="0"/>
              </a:rPr>
              <a:t> The term actionable highlights that the insight we get should also be something that we have the </a:t>
            </a:r>
            <a:r>
              <a:rPr lang="en-US" altLang="zh-CN" b="1" dirty="0">
                <a:latin typeface="Times New Roman" panose="02020603050405020304" pitchFamily="18" charset="0"/>
                <a:cs typeface="Times New Roman" panose="02020603050405020304" pitchFamily="18" charset="0"/>
              </a:rPr>
              <a:t>capacity to use </a:t>
            </a:r>
            <a:r>
              <a:rPr lang="en-US" altLang="zh-CN" dirty="0">
                <a:latin typeface="Times New Roman" panose="02020603050405020304" pitchFamily="18" charset="0"/>
                <a:cs typeface="Times New Roman" panose="02020603050405020304" pitchFamily="18" charset="0"/>
              </a:rPr>
              <a:t>in some way.</a:t>
            </a:r>
            <a:endParaRPr lang="zh-CN" altLang="en-US" dirty="0">
              <a:latin typeface="Times New Roman" panose="02020603050405020304" pitchFamily="18" charset="0"/>
              <a:cs typeface="Times New Roman" panose="02020603050405020304" pitchFamily="18" charset="0"/>
            </a:endParaRPr>
          </a:p>
        </p:txBody>
      </p:sp>
      <p:sp>
        <p:nvSpPr>
          <p:cNvPr id="27" name="圆角矩形 6"/>
          <p:cNvSpPr/>
          <p:nvPr/>
        </p:nvSpPr>
        <p:spPr>
          <a:xfrm>
            <a:off x="1014143" y="2122608"/>
            <a:ext cx="5727380"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cs typeface="Times New Roman" panose="02020603050405020304" pitchFamily="18" charset="0"/>
              </a:rPr>
              <a:t>Only if they give us </a:t>
            </a:r>
            <a:r>
              <a:rPr lang="en-US" altLang="zh-CN" b="1" dirty="0">
                <a:latin typeface="Times New Roman" panose="02020603050405020304" pitchFamily="18" charset="0"/>
                <a:cs typeface="Times New Roman" panose="02020603050405020304" pitchFamily="18" charset="0"/>
              </a:rPr>
              <a:t>insight</a:t>
            </a:r>
            <a:r>
              <a:rPr lang="en-US" altLang="zh-CN" dirty="0">
                <a:latin typeface="Times New Roman" panose="02020603050405020304" pitchFamily="18" charset="0"/>
                <a:cs typeface="Times New Roman" panose="02020603050405020304" pitchFamily="18" charset="0"/>
              </a:rPr>
              <a:t> into the problem that enables us to do something to help </a:t>
            </a:r>
            <a:r>
              <a:rPr lang="en-US" altLang="zh-CN" b="1" dirty="0">
                <a:latin typeface="Times New Roman" panose="02020603050405020304" pitchFamily="18" charset="0"/>
                <a:cs typeface="Times New Roman" panose="02020603050405020304" pitchFamily="18" charset="0"/>
              </a:rPr>
              <a:t>solve</a:t>
            </a:r>
            <a:r>
              <a:rPr lang="en-US" altLang="zh-CN" dirty="0">
                <a:latin typeface="Times New Roman" panose="02020603050405020304" pitchFamily="18" charset="0"/>
                <a:cs typeface="Times New Roman" panose="02020603050405020304" pitchFamily="18" charset="0"/>
              </a:rPr>
              <a:t> the problem.</a:t>
            </a:r>
            <a:endParaRPr lang="zh-CN" altLang="en-US"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7428897" y="1609689"/>
            <a:ext cx="4343157" cy="2132164"/>
            <a:chOff x="2011680" y="1505373"/>
            <a:chExt cx="7836747" cy="3847254"/>
          </a:xfrm>
        </p:grpSpPr>
        <p:pic>
          <p:nvPicPr>
            <p:cNvPr id="14340" name="Picture 4" descr="Customer Churn"/>
            <p:cNvPicPr>
              <a:picLocks noChangeAspect="1" noChangeArrowheads="1"/>
            </p:cNvPicPr>
            <p:nvPr/>
          </p:nvPicPr>
          <p:blipFill rotWithShape="1">
            <a:blip r:embed="rId1">
              <a:extLst>
                <a:ext uri="{28A0092B-C50C-407E-A947-70E740481C1C}">
                  <a14:useLocalDpi xmlns:a14="http://schemas.microsoft.com/office/drawing/2010/main" val="0"/>
                </a:ext>
              </a:extLst>
            </a:blip>
            <a:srcRect l="6990" t="16090" r="10072" b="15911"/>
            <a:stretch>
              <a:fillRect/>
            </a:stretch>
          </p:blipFill>
          <p:spPr bwMode="auto">
            <a:xfrm>
              <a:off x="2011680" y="1505373"/>
              <a:ext cx="7836747" cy="384725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p:nvPr/>
          </p:nvCxnSpPr>
          <p:spPr>
            <a:xfrm>
              <a:off x="5289204" y="2588905"/>
              <a:ext cx="2029323" cy="0"/>
            </a:xfrm>
            <a:prstGeom prst="straightConnector1">
              <a:avLst/>
            </a:prstGeom>
            <a:ln w="5715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p:cNvCxnSpPr/>
            <p:nvPr/>
          </p:nvCxnSpPr>
          <p:spPr>
            <a:xfrm flipH="1">
              <a:off x="5767566" y="4940333"/>
              <a:ext cx="1329629" cy="0"/>
            </a:xfrm>
            <a:prstGeom prst="straightConnector1">
              <a:avLst/>
            </a:prstGeom>
            <a:ln w="57150">
              <a:solidFill>
                <a:schemeClr val="accent5"/>
              </a:solidFill>
              <a:tailEnd type="triangle"/>
            </a:ln>
          </p:spPr>
          <p:style>
            <a:lnRef idx="3">
              <a:schemeClr val="dk1"/>
            </a:lnRef>
            <a:fillRef idx="0">
              <a:schemeClr val="dk1"/>
            </a:fillRef>
            <a:effectRef idx="2">
              <a:schemeClr val="dk1"/>
            </a:effectRef>
            <a:fontRef idx="minor">
              <a:schemeClr val="tx1"/>
            </a:fontRef>
          </p:style>
        </p:cxnSp>
      </p:grpSp>
      <p:pic>
        <p:nvPicPr>
          <p:cNvPr id="30" name="Picture 6" descr="How to predict Customer Churn — Zelios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t="8396"/>
          <a:stretch>
            <a:fillRect/>
          </a:stretch>
        </p:blipFill>
        <p:spPr bwMode="auto">
          <a:xfrm>
            <a:off x="7424942" y="3713808"/>
            <a:ext cx="4343157" cy="213216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8462723" y="5916496"/>
            <a:ext cx="249299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Customer churn problem</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05299"/>
            <a:ext cx="12192001" cy="6792455"/>
            <a:chOff x="0" y="105299"/>
            <a:chExt cx="12192001" cy="6792455"/>
          </a:xfrm>
        </p:grpSpPr>
        <p:pic>
          <p:nvPicPr>
            <p:cNvPr id="19"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2019"/>
            <a:stretch>
              <a:fillRect/>
            </a:stretch>
          </p:blipFill>
          <p:spPr bwMode="auto">
            <a:xfrm>
              <a:off x="0" y="138488"/>
              <a:ext cx="9796007" cy="6719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046721" y="1399429"/>
              <a:ext cx="4145280" cy="1478943"/>
            </a:xfrm>
            <a:prstGeom prst="rect">
              <a:avLst/>
            </a:prstGeom>
            <a:solidFill>
              <a:srgbClr val="E0693F"/>
            </a:solidFill>
            <a:ln>
              <a:solidFill>
                <a:srgbClr val="E0693F"/>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046721" y="2878372"/>
              <a:ext cx="4145280" cy="469127"/>
            </a:xfrm>
            <a:prstGeom prst="rect">
              <a:avLst/>
            </a:prstGeom>
            <a:solidFill>
              <a:srgbClr val="A3A54C"/>
            </a:solidFill>
            <a:ln>
              <a:solidFill>
                <a:srgbClr val="A3A5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046721" y="3351477"/>
              <a:ext cx="4145280" cy="409489"/>
            </a:xfrm>
            <a:prstGeom prst="rect">
              <a:avLst/>
            </a:prstGeom>
            <a:solidFill>
              <a:srgbClr val="4DB4B0"/>
            </a:solidFill>
            <a:ln>
              <a:solidFill>
                <a:srgbClr val="4DB4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046721" y="3760967"/>
              <a:ext cx="4145280" cy="437322"/>
            </a:xfrm>
            <a:prstGeom prst="rect">
              <a:avLst/>
            </a:prstGeom>
            <a:solidFill>
              <a:srgbClr val="9270A3"/>
            </a:solidFill>
            <a:ln>
              <a:solidFill>
                <a:srgbClr val="927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046721" y="4158533"/>
              <a:ext cx="4145279" cy="2441049"/>
            </a:xfrm>
            <a:prstGeom prst="rect">
              <a:avLst/>
            </a:prstGeom>
            <a:solidFill>
              <a:srgbClr val="CD3A44"/>
            </a:solidFill>
            <a:ln>
              <a:solidFill>
                <a:srgbClr val="CD3A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79135" y="2846568"/>
              <a:ext cx="103366" cy="103366"/>
            </a:xfrm>
            <a:prstGeom prst="ellipse">
              <a:avLst/>
            </a:prstGeom>
            <a:solidFill>
              <a:srgbClr val="A3A54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979135" y="3351478"/>
              <a:ext cx="103366" cy="103366"/>
            </a:xfrm>
            <a:prstGeom prst="ellipse">
              <a:avLst/>
            </a:prstGeom>
            <a:solidFill>
              <a:srgbClr val="4DB4B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995038" y="3725190"/>
              <a:ext cx="103366" cy="103366"/>
            </a:xfrm>
            <a:prstGeom prst="ellipse">
              <a:avLst/>
            </a:prstGeom>
            <a:solidFill>
              <a:srgbClr val="9270A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979135" y="4130701"/>
              <a:ext cx="103366" cy="103366"/>
            </a:xfrm>
            <a:prstGeom prst="ellipse">
              <a:avLst/>
            </a:prstGeom>
            <a:solidFill>
              <a:srgbClr val="CD3A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995038" y="1359675"/>
              <a:ext cx="103366" cy="103366"/>
            </a:xfrm>
            <a:prstGeom prst="ellipse">
              <a:avLst/>
            </a:prstGeom>
            <a:solidFill>
              <a:srgbClr val="E0693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99740" y="6528422"/>
              <a:ext cx="5925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now</a:t>
              </a:r>
              <a:endParaRPr lang="zh-CN"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8786191" y="6625428"/>
              <a:ext cx="472940" cy="230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390" name="Picture 6" descr="Data Science vs. Data Analytics vs. Data Engineer [Upd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1691" y="2135799"/>
              <a:ext cx="2952874" cy="2868264"/>
            </a:xfrm>
            <a:prstGeom prst="ellipse">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5628198" y="105299"/>
              <a:ext cx="6232788" cy="1067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5239910" y="13190"/>
            <a:ext cx="6806321" cy="1374735"/>
          </a:xfrm>
          <a:prstGeom prst="rect">
            <a:avLst/>
          </a:prstGeom>
          <a:noFill/>
        </p:spPr>
        <p:txBody>
          <a:bodyPr wrap="square">
            <a:spAutoFit/>
          </a:bodyPr>
          <a:lstStyle/>
          <a:p>
            <a:pPr>
              <a:lnSpc>
                <a:spcPts val="5000"/>
              </a:lnSpc>
            </a:pPr>
            <a:r>
              <a:rPr lang="en-US" altLang="zh-CN" sz="4800" b="1" dirty="0">
                <a:latin typeface="Comic Sans MS" panose="030F0702030302020204" pitchFamily="66" charset="0"/>
              </a:rPr>
              <a:t>HISTORY OF </a:t>
            </a:r>
            <a:endParaRPr lang="en-US" altLang="zh-CN" sz="4800" b="1" dirty="0">
              <a:latin typeface="Comic Sans MS" panose="030F0702030302020204" pitchFamily="66" charset="0"/>
            </a:endParaRPr>
          </a:p>
          <a:p>
            <a:pPr>
              <a:lnSpc>
                <a:spcPts val="5000"/>
              </a:lnSpc>
            </a:pPr>
            <a:r>
              <a:rPr lang="en-US" altLang="zh-CN" sz="4800" b="1" dirty="0">
                <a:latin typeface="Comic Sans MS" panose="030F0702030302020204" pitchFamily="66" charset="0"/>
              </a:rPr>
              <a:t>      DATA SCIENCE</a:t>
            </a:r>
            <a:endParaRPr lang="zh-CN" altLang="en-US" sz="4800" b="1"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Brief History of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0" y="1405711"/>
            <a:ext cx="10791349" cy="954107"/>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One thread in </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data science</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’s history is the history of </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data collection</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another is the history of </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data analysis.</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1030046" y="2518904"/>
            <a:ext cx="3120535"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Data Collection</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6616593" y="2542903"/>
            <a:ext cx="3669879"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Data Analysis</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7412" name="Picture 4" descr="Why a Data Collection Decision is Formulating a Route to Business Growth"/>
          <p:cNvPicPr>
            <a:picLocks noChangeAspect="1" noChangeArrowheads="1"/>
          </p:cNvPicPr>
          <p:nvPr/>
        </p:nvPicPr>
        <p:blipFill rotWithShape="1">
          <a:blip r:embed="rId1">
            <a:extLst>
              <a:ext uri="{28A0092B-C50C-407E-A947-70E740481C1C}">
                <a14:useLocalDpi xmlns:a14="http://schemas.microsoft.com/office/drawing/2010/main" val="0"/>
              </a:ext>
            </a:extLst>
          </a:blip>
          <a:srcRect l="8121" r="7800"/>
          <a:stretch>
            <a:fillRect/>
          </a:stretch>
        </p:blipFill>
        <p:spPr bwMode="auto">
          <a:xfrm>
            <a:off x="1588692" y="3138861"/>
            <a:ext cx="3896140" cy="321749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7422" name="Picture 14" descr="Data analysis and interpretation clipart 1 » Clipart Station"/>
          <p:cNvPicPr>
            <a:picLocks noChangeAspect="1" noChangeArrowheads="1"/>
          </p:cNvPicPr>
          <p:nvPr/>
        </p:nvPicPr>
        <p:blipFill rotWithShape="1">
          <a:blip r:embed="rId2">
            <a:extLst>
              <a:ext uri="{28A0092B-C50C-407E-A947-70E740481C1C}">
                <a14:useLocalDpi xmlns:a14="http://schemas.microsoft.com/office/drawing/2010/main" val="0"/>
              </a:ext>
            </a:extLst>
          </a:blip>
          <a:srcRect t="7623" b="5344"/>
          <a:stretch>
            <a:fillRect/>
          </a:stretch>
        </p:blipFill>
        <p:spPr bwMode="auto">
          <a:xfrm>
            <a:off x="7150034" y="3138861"/>
            <a:ext cx="3696875" cy="3217491"/>
          </a:xfrm>
          <a:prstGeom prst="rect">
            <a:avLst/>
          </a:prstGeom>
          <a:noFill/>
          <a:ln>
            <a:solidFill>
              <a:srgbClr val="33AF7D"/>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2235" r="10375"/>
          <a:stretch>
            <a:fillRect/>
          </a:stretch>
        </p:blipFill>
        <p:spPr bwMode="auto">
          <a:xfrm>
            <a:off x="3179208" y="1147951"/>
            <a:ext cx="2468482" cy="804545"/>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634" y="3023546"/>
            <a:ext cx="1963631" cy="1499924"/>
          </a:xfrm>
          <a:prstGeom prst="rect">
            <a:avLst/>
          </a:prstGeom>
        </p:spPr>
      </p:pic>
      <p:sp>
        <p:nvSpPr>
          <p:cNvPr id="20" name="右箭头 19"/>
          <p:cNvSpPr/>
          <p:nvPr/>
        </p:nvSpPr>
        <p:spPr>
          <a:xfrm>
            <a:off x="259081" y="3474059"/>
            <a:ext cx="9873702" cy="474345"/>
          </a:xfrm>
          <a:prstGeom prst="rightArrow">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下箭头 20"/>
          <p:cNvSpPr/>
          <p:nvPr/>
        </p:nvSpPr>
        <p:spPr>
          <a:xfrm>
            <a:off x="2770698" y="3824470"/>
            <a:ext cx="448310" cy="804545"/>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下箭头 21"/>
          <p:cNvSpPr/>
          <p:nvPr/>
        </p:nvSpPr>
        <p:spPr>
          <a:xfrm rot="10800000">
            <a:off x="4160929" y="2789034"/>
            <a:ext cx="448310" cy="8064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下箭头 22"/>
          <p:cNvSpPr/>
          <p:nvPr/>
        </p:nvSpPr>
        <p:spPr>
          <a:xfrm rot="10800000">
            <a:off x="9136317" y="2772694"/>
            <a:ext cx="448310" cy="80640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下箭头 23"/>
          <p:cNvSpPr/>
          <p:nvPr/>
        </p:nvSpPr>
        <p:spPr>
          <a:xfrm rot="10800000">
            <a:off x="6633466" y="2790556"/>
            <a:ext cx="448310" cy="806400"/>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下箭头 27"/>
          <p:cNvSpPr/>
          <p:nvPr/>
        </p:nvSpPr>
        <p:spPr>
          <a:xfrm>
            <a:off x="5647690" y="3824428"/>
            <a:ext cx="448310" cy="804545"/>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下箭头 28"/>
          <p:cNvSpPr/>
          <p:nvPr/>
        </p:nvSpPr>
        <p:spPr>
          <a:xfrm>
            <a:off x="8480673" y="3834657"/>
            <a:ext cx="448310" cy="804545"/>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圆角矩形 30"/>
          <p:cNvSpPr/>
          <p:nvPr/>
        </p:nvSpPr>
        <p:spPr>
          <a:xfrm>
            <a:off x="1883647" y="4624118"/>
            <a:ext cx="2208606" cy="1161118"/>
          </a:xfrm>
          <a:prstGeom prst="roundRect">
            <a:avLst/>
          </a:prstGeom>
          <a:solidFill>
            <a:srgbClr val="9DC3E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用于商业记录保存的事物数据诞生</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Transactional data</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(Mesopotamia)</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2" name="文本框 31"/>
          <p:cNvSpPr txBox="1"/>
          <p:nvPr/>
        </p:nvSpPr>
        <p:spPr>
          <a:xfrm>
            <a:off x="1545232" y="3851400"/>
            <a:ext cx="1644316" cy="646331"/>
          </a:xfrm>
          <a:prstGeom prst="rect">
            <a:avLst/>
          </a:prstGeom>
          <a:noFill/>
        </p:spPr>
        <p:txBody>
          <a:bodyPr wrap="square" rtlCol="0" anchor="t">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公元前</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3200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年</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圆角矩形 32"/>
          <p:cNvSpPr/>
          <p:nvPr/>
        </p:nvSpPr>
        <p:spPr>
          <a:xfrm>
            <a:off x="3091589" y="2026333"/>
            <a:ext cx="2586990" cy="764223"/>
          </a:xfrm>
          <a:prstGeom prst="roundRect">
            <a:avLst/>
          </a:prstGeom>
          <a:solidFill>
            <a:srgbClr val="F4B18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中国</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历史上</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第一次</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较准确的</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人口普查</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，当时全国人口为</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5960</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万。</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4" name="文本框 33"/>
          <p:cNvSpPr txBox="1"/>
          <p:nvPr/>
        </p:nvSpPr>
        <p:spPr>
          <a:xfrm>
            <a:off x="2704377" y="3046112"/>
            <a:ext cx="1454244" cy="369332"/>
          </a:xfrm>
          <a:prstGeom prst="rect">
            <a:avLst/>
          </a:prstGeom>
          <a:noFill/>
        </p:spPr>
        <p:txBody>
          <a:bodyPr wrap="none" rtlCol="0" anchor="t">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公元前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200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年</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圆角矩形 34"/>
          <p:cNvSpPr/>
          <p:nvPr/>
        </p:nvSpPr>
        <p:spPr>
          <a:xfrm>
            <a:off x="4381220" y="4646539"/>
            <a:ext cx="2984260" cy="1161118"/>
          </a:xfrm>
          <a:prstGeom prst="roundRect">
            <a:avLst/>
          </a:prstGeom>
          <a:solidFill>
            <a:srgbClr val="C9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Edgar.F.Codd</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发表了一篇解释</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关系数据模型</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的论文，对数据的存储，索引和检索方式的发展具有</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里程碑</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的意义。</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7" name="圆角矩形 36"/>
          <p:cNvSpPr/>
          <p:nvPr/>
        </p:nvSpPr>
        <p:spPr>
          <a:xfrm>
            <a:off x="5922745" y="2000299"/>
            <a:ext cx="1893562" cy="793191"/>
          </a:xfrm>
          <a:prstGeom prst="roundRect">
            <a:avLst/>
          </a:prstGeom>
          <a:solidFill>
            <a:srgbClr val="FFD96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数据仓库迅速发展</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Structured Query Language (SQL)</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8" name="文本框 37"/>
          <p:cNvSpPr txBox="1"/>
          <p:nvPr/>
        </p:nvSpPr>
        <p:spPr>
          <a:xfrm>
            <a:off x="5095594" y="3056290"/>
            <a:ext cx="1569660" cy="369332"/>
          </a:xfrm>
          <a:prstGeom prst="rect">
            <a:avLst/>
          </a:prstGeom>
          <a:noFill/>
        </p:spPr>
        <p:txBody>
          <a:bodyPr wrap="none" rtlCol="0" anchor="t">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世纪</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90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年代</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圆角矩形 38"/>
          <p:cNvSpPr/>
          <p:nvPr/>
        </p:nvSpPr>
        <p:spPr>
          <a:xfrm>
            <a:off x="7600525" y="4653524"/>
            <a:ext cx="2208606" cy="1161118"/>
          </a:xfrm>
          <a:prstGeom prst="roundRect">
            <a:avLst/>
          </a:prstGeom>
          <a:solidFill>
            <a:srgbClr val="8FAAD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大数据时代的到来促进了</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NoSQL databases</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的发展</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如</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JavaScript Object Notation (JSON)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0" name="文本框 39"/>
          <p:cNvSpPr txBox="1"/>
          <p:nvPr/>
        </p:nvSpPr>
        <p:spPr>
          <a:xfrm>
            <a:off x="7641281" y="3861180"/>
            <a:ext cx="877163" cy="646331"/>
          </a:xfrm>
          <a:prstGeom prst="rect">
            <a:avLst/>
          </a:prstGeom>
          <a:noFill/>
        </p:spPr>
        <p:txBody>
          <a:bodyPr wrap="none" rtlCol="0" anchor="t">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过去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几十年</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圆角矩形 40"/>
          <p:cNvSpPr/>
          <p:nvPr/>
        </p:nvSpPr>
        <p:spPr>
          <a:xfrm>
            <a:off x="8072487" y="1978716"/>
            <a:ext cx="2586990" cy="804545"/>
          </a:xfrm>
          <a:prstGeom prst="roundRect">
            <a:avLst/>
          </a:prstGeom>
          <a:solidFill>
            <a:srgbClr val="A9D18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数据处理框架迅速发展，比如</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MapReduce</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框架。</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5" name="文本框 24"/>
          <p:cNvSpPr txBox="1"/>
          <p:nvPr/>
        </p:nvSpPr>
        <p:spPr>
          <a:xfrm>
            <a:off x="4886569" y="3938175"/>
            <a:ext cx="877163" cy="369332"/>
          </a:xfrm>
          <a:prstGeom prst="rect">
            <a:avLst/>
          </a:prstGeom>
          <a:noFill/>
        </p:spPr>
        <p:txBody>
          <a:bodyPr wrap="none" rtlCol="0" anchor="t">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1970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年</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a:xfrm>
            <a:off x="8586746" y="6351981"/>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27"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Gathering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p:cNvSpPr txBox="1"/>
          <p:nvPr/>
        </p:nvSpPr>
        <p:spPr>
          <a:xfrm>
            <a:off x="8358158" y="3034103"/>
            <a:ext cx="877163" cy="369332"/>
          </a:xfrm>
          <a:prstGeom prst="rect">
            <a:avLst/>
          </a:prstGeom>
          <a:noFill/>
        </p:spPr>
        <p:txBody>
          <a:bodyPr wrap="none" rtlCol="0" anchor="t">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近年来</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下箭头 21"/>
          <p:cNvSpPr/>
          <p:nvPr/>
        </p:nvSpPr>
        <p:spPr>
          <a:xfrm rot="10800000">
            <a:off x="1411553" y="2789034"/>
            <a:ext cx="448310" cy="806400"/>
          </a:xfrm>
          <a:prstGeom prst="downArrow">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圆角矩形 32"/>
          <p:cNvSpPr/>
          <p:nvPr/>
        </p:nvSpPr>
        <p:spPr>
          <a:xfrm>
            <a:off x="342213" y="2000299"/>
            <a:ext cx="2586990" cy="790258"/>
          </a:xfrm>
          <a:prstGeom prst="round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结绳记事</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周易</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系辞</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记载其为记录事实、进行传播的一种手段。</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4" name="文本框 43"/>
          <p:cNvSpPr txBox="1"/>
          <p:nvPr/>
        </p:nvSpPr>
        <p:spPr>
          <a:xfrm>
            <a:off x="408548" y="3100199"/>
            <a:ext cx="1107996" cy="369332"/>
          </a:xfrm>
          <a:prstGeom prst="rect">
            <a:avLst/>
          </a:prstGeom>
          <a:noFill/>
        </p:spPr>
        <p:txBody>
          <a:bodyPr wrap="none" rtlCol="0" anchor="t">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远古时代</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2757"/>
          <a:stretch>
            <a:fillRect/>
          </a:stretch>
        </p:blipFill>
        <p:spPr bwMode="auto">
          <a:xfrm>
            <a:off x="352914" y="1151868"/>
            <a:ext cx="2517533" cy="790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9764" b="13080"/>
          <a:stretch>
            <a:fillRect/>
          </a:stretch>
        </p:blipFill>
        <p:spPr bwMode="auto">
          <a:xfrm>
            <a:off x="1975374" y="5814642"/>
            <a:ext cx="1933686" cy="9904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Gathering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Relational Data Model</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6"/>
          <p:cNvSpPr/>
          <p:nvPr/>
        </p:nvSpPr>
        <p:spPr>
          <a:xfrm>
            <a:off x="1119282" y="2204416"/>
            <a:ext cx="5410209"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1970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年美国</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公司</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 .F .Codd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首次提出了数据库系统的关系模型，开创了数据库的关系方法和关系数据理论的研究，为数据库技术奠定了理论基础。</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562451" y="40748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Warehouses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圆角矩形 6"/>
          <p:cNvSpPr/>
          <p:nvPr/>
        </p:nvSpPr>
        <p:spPr>
          <a:xfrm>
            <a:off x="1119281" y="4936092"/>
            <a:ext cx="5410209"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数据仓库（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）是为企业所有级别的决策制定过程，提供所有类型数据支持的战略集合。数据仓库的特征在于面向主题、集成性、稳定性和时变性。</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9314677" y="1415191"/>
            <a:ext cx="2095146" cy="687922"/>
          </a:xfrm>
          <a:prstGeom prst="rect">
            <a:avLst/>
          </a:prstGeom>
        </p:spPr>
      </p:pic>
      <p:pic>
        <p:nvPicPr>
          <p:cNvPr id="17" name="图片 16"/>
          <p:cNvPicPr>
            <a:picLocks noChangeAspect="1"/>
          </p:cNvPicPr>
          <p:nvPr/>
        </p:nvPicPr>
        <p:blipFill>
          <a:blip r:embed="rId2"/>
          <a:stretch>
            <a:fillRect/>
          </a:stretch>
        </p:blipFill>
        <p:spPr>
          <a:xfrm>
            <a:off x="7311646" y="1405711"/>
            <a:ext cx="2003030" cy="2418914"/>
          </a:xfrm>
          <a:prstGeom prst="rect">
            <a:avLst/>
          </a:prstGeom>
        </p:spPr>
      </p:pic>
      <p:sp>
        <p:nvSpPr>
          <p:cNvPr id="18" name="文本框 17"/>
          <p:cNvSpPr txBox="1"/>
          <p:nvPr/>
        </p:nvSpPr>
        <p:spPr>
          <a:xfrm>
            <a:off x="9314676" y="2227763"/>
            <a:ext cx="2711512" cy="1603131"/>
          </a:xfrm>
          <a:prstGeom prst="rect">
            <a:avLst/>
          </a:prstGeom>
          <a:noFill/>
        </p:spPr>
        <p:txBody>
          <a:bodyPr wrap="none" rtlCol="0">
            <a:spAutoFit/>
          </a:bodyPr>
          <a:lstStyle/>
          <a:p>
            <a:pPr>
              <a:lnSpc>
                <a:spcPct val="125000"/>
              </a:lnSpc>
            </a:pPr>
            <a:r>
              <a:rPr lang="en-US" altLang="zh-CN" sz="16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E.F.Codd</a:t>
            </a:r>
            <a:r>
              <a:rPr lang="zh-CN" altLang="en-US" sz="16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（埃德加</a:t>
            </a:r>
            <a:r>
              <a:rPr lang="en-US" altLang="zh-CN" sz="16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考特 ）</a:t>
            </a:r>
            <a:r>
              <a:rPr lang="en-US" altLang="zh-CN" sz="16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CN" sz="1600" b="0"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I B M </a:t>
            </a:r>
            <a:r>
              <a:rPr lang="zh-CN" altLang="en-US" sz="1600" b="0"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高级研究员</a:t>
            </a:r>
            <a:endParaRPr lang="en-US" altLang="zh-CN" sz="1600" b="0"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zh-CN" altLang="en-US" sz="1600" b="0"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关系数据库的鼻祖</a:t>
            </a:r>
            <a:endParaRPr lang="en-US" altLang="zh-CN" sz="1600" b="0"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数据库技术的奠基人之一</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1981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年获</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ACM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图灵奖</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931" y="4085759"/>
            <a:ext cx="3444971" cy="2287810"/>
          </a:xfrm>
          <a:prstGeom prst="rect">
            <a:avLst/>
          </a:prstGeom>
        </p:spPr>
      </p:pic>
      <p:pic>
        <p:nvPicPr>
          <p:cNvPr id="19458" name="Picture 2" descr="SQL 简单使用方法- 知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449" y="4248993"/>
            <a:ext cx="1363482" cy="1994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9251" t="38192" r="52667" b="42142"/>
          <a:stretch>
            <a:fillRect/>
          </a:stretch>
        </p:blipFill>
        <p:spPr bwMode="auto">
          <a:xfrm>
            <a:off x="2389005" y="5612791"/>
            <a:ext cx="4140485" cy="1119004"/>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Gathering</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NoSQL Databases</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6"/>
          <p:cNvSpPr/>
          <p:nvPr/>
        </p:nvSpPr>
        <p:spPr>
          <a:xfrm>
            <a:off x="1119282" y="2204416"/>
            <a:ext cx="5410209"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NoSQL Databases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泛指非关系型的数据库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其产生就是为了解决大规模数据集合多重数据种类带来的挑战，尤其是大数据应用难题。</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562451" y="3550964"/>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Data-Processing Frameworks</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506" name="Picture 2" descr="NoSQL Databases: Key-Value, Document, Graph &amp;amp; Column St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284" y="1405711"/>
            <a:ext cx="3292861" cy="2210922"/>
          </a:xfrm>
          <a:prstGeom prst="rect">
            <a:avLst/>
          </a:prstGeom>
          <a:noFill/>
          <a:ln>
            <a:solidFill>
              <a:srgbClr val="394668"/>
            </a:solidFill>
          </a:ln>
          <a:extLst>
            <a:ext uri="{909E8E84-426E-40DD-AFC4-6F175D3DCCD1}">
              <a14:hiddenFill xmlns:a14="http://schemas.microsoft.com/office/drawing/2010/main">
                <a:solidFill>
                  <a:srgbClr val="FFFFFF"/>
                </a:solidFill>
              </a14:hiddenFill>
            </a:ext>
          </a:extLst>
        </p:spPr>
      </p:pic>
      <p:pic>
        <p:nvPicPr>
          <p:cNvPr id="21510" name="Picture 6" descr="深入浅出大数据：到底什么是Hadoop？ - 知乎"/>
          <p:cNvPicPr>
            <a:picLocks noChangeAspect="1" noChangeArrowheads="1"/>
          </p:cNvPicPr>
          <p:nvPr/>
        </p:nvPicPr>
        <p:blipFill rotWithShape="1">
          <a:blip r:embed="rId3">
            <a:extLst>
              <a:ext uri="{28A0092B-C50C-407E-A947-70E740481C1C}">
                <a14:useLocalDpi xmlns:a14="http://schemas.microsoft.com/office/drawing/2010/main" val="0"/>
              </a:ext>
            </a:extLst>
          </a:blip>
          <a:srcRect l="8695" t="8115" r="13814" b="9931"/>
          <a:stretch>
            <a:fillRect/>
          </a:stretch>
        </p:blipFill>
        <p:spPr bwMode="auto">
          <a:xfrm>
            <a:off x="7403284" y="4284768"/>
            <a:ext cx="3292861" cy="2352660"/>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sp>
        <p:nvSpPr>
          <p:cNvPr id="55" name="圆角矩形 6"/>
          <p:cNvSpPr/>
          <p:nvPr/>
        </p:nvSpPr>
        <p:spPr>
          <a:xfrm>
            <a:off x="1119281" y="4284768"/>
            <a:ext cx="5410209"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框架，其将数据分布到多个服务器，然后计算每个服务器上查询的对应结果，最后合并这些结果以实现对查询的响应，可以帮助我们高速地处理海量数据。</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3" y="1058466"/>
            <a:ext cx="4288353"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写在开篇之前的话</a:t>
            </a:r>
            <a:endParaRPr lang="zh-CN" altLang="en-US" sz="4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endParaRPr lang="zh-CN" altLang="en-US" sz="2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3" name="文本框 2"/>
          <p:cNvSpPr txBox="1"/>
          <p:nvPr/>
        </p:nvSpPr>
        <p:spPr>
          <a:xfrm>
            <a:off x="2376795" y="1942421"/>
            <a:ext cx="8376852" cy="4109395"/>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课程内容</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Learn the data science to improve decision making by basing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decisions on insights extracted from large data sets.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授课形式</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理论介绍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实践讲解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课后作业</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考核方式及成绩评定</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出勤与课堂互动（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30%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平时作业（</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6529269" y="3498903"/>
            <a:ext cx="392966" cy="369332"/>
          </a:xfrm>
          <a:prstGeom prst="rect">
            <a:avLst/>
          </a:prstGeom>
          <a:noFill/>
        </p:spPr>
        <p:txBody>
          <a:bodyPr wrap="square" rtlCol="0">
            <a:spAutoFit/>
          </a:bodyPr>
          <a:lstStyle/>
          <a:p>
            <a:endParaRPr lang="zh-CN" altLang="en-US" dirty="0"/>
          </a:p>
        </p:txBody>
      </p:sp>
      <p:sp>
        <p:nvSpPr>
          <p:cNvPr id="11" name="卷形: 水平 10"/>
          <p:cNvSpPr/>
          <p:nvPr/>
        </p:nvSpPr>
        <p:spPr>
          <a:xfrm>
            <a:off x="1685217" y="1473619"/>
            <a:ext cx="9174229" cy="5034269"/>
          </a:xfrm>
          <a:prstGeom prst="horizontalScroll">
            <a:avLst>
              <a:gd name="adj" fmla="val 9944"/>
            </a:avLst>
          </a:prstGeom>
          <a:noFill/>
          <a:ln w="28575" cap="flat" cmpd="sng" algn="ctr">
            <a:solidFill>
              <a:srgbClr val="11C2F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D4EF626-F2E7-47E8-A3E5-EAE9C4555C6D}" type="slidenum">
              <a:rPr lang="zh-CN" altLang="en-US" smtClean="0"/>
            </a:fld>
            <a:endParaRPr lang="zh-CN" altLang="en-US"/>
          </a:p>
        </p:txBody>
      </p:sp>
      <p:pic>
        <p:nvPicPr>
          <p:cNvPr id="18" name="Picture 12" descr="Hi!! Data Science is Cool – Hitchhikers Guide from Noob to Data Scientist"/>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右箭头 19"/>
          <p:cNvSpPr/>
          <p:nvPr/>
        </p:nvSpPr>
        <p:spPr>
          <a:xfrm>
            <a:off x="835201" y="3202304"/>
            <a:ext cx="8808085" cy="474345"/>
          </a:xfrm>
          <a:prstGeom prst="rightArrow">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下箭头 20"/>
          <p:cNvSpPr/>
          <p:nvPr/>
        </p:nvSpPr>
        <p:spPr>
          <a:xfrm>
            <a:off x="1608364" y="3562903"/>
            <a:ext cx="448310" cy="804545"/>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下箭头 21"/>
          <p:cNvSpPr/>
          <p:nvPr/>
        </p:nvSpPr>
        <p:spPr>
          <a:xfrm rot="10800000">
            <a:off x="2848791" y="2518210"/>
            <a:ext cx="448310" cy="8064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下箭头 22"/>
          <p:cNvSpPr/>
          <p:nvPr/>
        </p:nvSpPr>
        <p:spPr>
          <a:xfrm rot="10800000">
            <a:off x="8267584" y="2509165"/>
            <a:ext cx="448310" cy="80640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下箭头 23"/>
          <p:cNvSpPr/>
          <p:nvPr/>
        </p:nvSpPr>
        <p:spPr>
          <a:xfrm rot="10800000">
            <a:off x="5904620" y="2517430"/>
            <a:ext cx="448310" cy="806400"/>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下箭头 27"/>
          <p:cNvSpPr/>
          <p:nvPr/>
        </p:nvSpPr>
        <p:spPr>
          <a:xfrm>
            <a:off x="4662076" y="3562902"/>
            <a:ext cx="448310" cy="804545"/>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下箭头 28"/>
          <p:cNvSpPr/>
          <p:nvPr/>
        </p:nvSpPr>
        <p:spPr>
          <a:xfrm>
            <a:off x="7604564" y="3562902"/>
            <a:ext cx="448310" cy="804545"/>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圆角矩形 30"/>
          <p:cNvSpPr/>
          <p:nvPr/>
        </p:nvSpPr>
        <p:spPr>
          <a:xfrm>
            <a:off x="403941" y="4381268"/>
            <a:ext cx="2838616" cy="1130818"/>
          </a:xfrm>
          <a:prstGeom prst="roundRect">
            <a:avLst/>
          </a:prstGeom>
          <a:solidFill>
            <a:srgbClr val="9DC3E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最简单</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的数据统计分析形式是汇总统计，包括集中趋势的度量（如算数平均值）、变化的度量（如范围）等</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3" name="圆角矩形 32"/>
          <p:cNvSpPr/>
          <p:nvPr/>
        </p:nvSpPr>
        <p:spPr>
          <a:xfrm>
            <a:off x="1779451" y="1193286"/>
            <a:ext cx="2586990" cy="1326447"/>
          </a:xfrm>
          <a:prstGeom prst="roundRect">
            <a:avLst/>
          </a:prstGeom>
          <a:solidFill>
            <a:srgbClr val="F4B18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17-18</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世纪概率论开始发展，</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19</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世纪许多统计学家开始广泛使用概率论解决问题并且开始做</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统计学习</a:t>
            </a:r>
            <a:endPar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圆角矩形 34"/>
          <p:cNvSpPr/>
          <p:nvPr/>
        </p:nvSpPr>
        <p:spPr>
          <a:xfrm>
            <a:off x="3563392" y="4381769"/>
            <a:ext cx="2645677" cy="1130318"/>
          </a:xfrm>
          <a:prstGeom prst="roundRect">
            <a:avLst/>
          </a:prstGeom>
          <a:solidFill>
            <a:srgbClr val="C9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Karl Pearson</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开发了现代假设检验，</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 A. Fisher</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开发了多变量分析的统计方法并介绍了</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最大似然</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的概念。</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圆角矩形 36"/>
          <p:cNvSpPr/>
          <p:nvPr/>
        </p:nvSpPr>
        <p:spPr>
          <a:xfrm>
            <a:off x="4679824" y="1185942"/>
            <a:ext cx="2814762" cy="1325563"/>
          </a:xfrm>
          <a:prstGeom prst="roundRect">
            <a:avLst/>
          </a:prstGeom>
          <a:solidFill>
            <a:srgbClr val="FFD96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1943</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第一个</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数学神经网络模型诞生；</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1948</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年，信息论诞生；</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1951</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年，分类或模式识别问题模型诞生；</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1956</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年达特茅斯会议：</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AI</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的诞生</a:t>
            </a:r>
            <a:endPar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圆角矩形 38"/>
          <p:cNvSpPr/>
          <p:nvPr/>
        </p:nvSpPr>
        <p:spPr>
          <a:xfrm>
            <a:off x="6488403" y="4381769"/>
            <a:ext cx="3015193" cy="1130317"/>
          </a:xfrm>
          <a:prstGeom prst="roundRect">
            <a:avLst/>
          </a:prstGeom>
          <a:solidFill>
            <a:srgbClr val="8FAAD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1965</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Nils</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《Learning Machines》</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展示了神经网络如何进行分类。</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1966</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年，大量的</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机器学习算法</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开始涌现。</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1" name="圆角矩形 40"/>
          <p:cNvSpPr/>
          <p:nvPr/>
        </p:nvSpPr>
        <p:spPr>
          <a:xfrm>
            <a:off x="7807969" y="1177379"/>
            <a:ext cx="1352795" cy="1304400"/>
          </a:xfrm>
          <a:prstGeom prst="roundRect">
            <a:avLst/>
          </a:prstGeom>
          <a:solidFill>
            <a:srgbClr val="A9D18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模型集成、深度神经网络</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迅速发展</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灯片编号占位符 2"/>
          <p:cNvSpPr>
            <a:spLocks noGrp="1"/>
          </p:cNvSpPr>
          <p:nvPr>
            <p:ph type="sldNum" sz="quarter" idx="12"/>
          </p:nvPr>
        </p:nvSpPr>
        <p:spPr>
          <a:xfrm>
            <a:off x="8586746" y="6351981"/>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27"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Analysis</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p:cNvSpPr txBox="1"/>
          <p:nvPr/>
        </p:nvSpPr>
        <p:spPr>
          <a:xfrm>
            <a:off x="4540882" y="2804276"/>
            <a:ext cx="1422184" cy="369332"/>
          </a:xfrm>
          <a:prstGeom prst="rect">
            <a:avLst/>
          </a:prstGeom>
          <a:noFill/>
        </p:spPr>
        <p:txBody>
          <a:bodyPr wrap="none" rtlCol="0" anchor="t">
            <a:spAutoFit/>
          </a:bodyPr>
          <a:lstStyle/>
          <a:p>
            <a:r>
              <a:rPr lang="en-US" altLang="zh-CN" dirty="0">
                <a:ea typeface="微软雅黑" panose="020B0503020204020204" pitchFamily="34" charset="-122"/>
                <a:sym typeface="+mn-ea"/>
              </a:rPr>
              <a:t>1943-1956</a:t>
            </a:r>
            <a:r>
              <a:rPr lang="zh-CN" altLang="en-US" dirty="0">
                <a:ea typeface="微软雅黑" panose="020B0503020204020204" pitchFamily="34" charset="-122"/>
                <a:sym typeface="+mn-ea"/>
              </a:rPr>
              <a:t>年</a:t>
            </a:r>
            <a:endParaRPr lang="zh-CN" altLang="en-US" dirty="0">
              <a:ea typeface="微软雅黑" panose="020B0503020204020204" pitchFamily="34" charset="-122"/>
            </a:endParaRPr>
          </a:p>
        </p:txBody>
      </p:sp>
      <p:sp>
        <p:nvSpPr>
          <p:cNvPr id="42" name="文本框 41"/>
          <p:cNvSpPr txBox="1"/>
          <p:nvPr/>
        </p:nvSpPr>
        <p:spPr>
          <a:xfrm>
            <a:off x="7975390" y="3723568"/>
            <a:ext cx="1191352" cy="369332"/>
          </a:xfrm>
          <a:prstGeom prst="rect">
            <a:avLst/>
          </a:prstGeom>
          <a:noFill/>
        </p:spPr>
        <p:txBody>
          <a:bodyPr wrap="none" rtlCol="0" anchor="t">
            <a:spAutoFit/>
          </a:bodyPr>
          <a:lstStyle/>
          <a:p>
            <a:r>
              <a:rPr lang="en-US" altLang="zh-CN" dirty="0"/>
              <a:t>1965-1966</a:t>
            </a:r>
            <a:endParaRPr lang="zh-CN" altLang="en-US" dirty="0"/>
          </a:p>
        </p:txBody>
      </p:sp>
      <p:sp>
        <p:nvSpPr>
          <p:cNvPr id="43" name="文本框 42"/>
          <p:cNvSpPr txBox="1"/>
          <p:nvPr/>
        </p:nvSpPr>
        <p:spPr>
          <a:xfrm>
            <a:off x="4951947" y="3745536"/>
            <a:ext cx="880369" cy="369332"/>
          </a:xfrm>
          <a:prstGeom prst="rect">
            <a:avLst/>
          </a:prstGeom>
          <a:noFill/>
        </p:spPr>
        <p:txBody>
          <a:bodyPr wrap="none" rtlCol="0" anchor="t">
            <a:spAutoFit/>
          </a:bodyPr>
          <a:lstStyle/>
          <a:p>
            <a:r>
              <a:rPr lang="en-US" altLang="zh-CN" dirty="0">
                <a:ea typeface="微软雅黑" panose="020B0503020204020204" pitchFamily="34" charset="-122"/>
                <a:sym typeface="+mn-ea"/>
              </a:rPr>
              <a:t>20</a:t>
            </a:r>
            <a:r>
              <a:rPr lang="zh-CN" altLang="en-US" dirty="0">
                <a:ea typeface="微软雅黑" panose="020B0503020204020204" pitchFamily="34" charset="-122"/>
                <a:sym typeface="+mn-ea"/>
              </a:rPr>
              <a:t>世纪</a:t>
            </a:r>
            <a:endParaRPr lang="zh-CN" altLang="en-US" dirty="0">
              <a:ea typeface="微软雅黑" panose="020B0503020204020204" pitchFamily="34" charset="-122"/>
            </a:endParaRPr>
          </a:p>
        </p:txBody>
      </p:sp>
      <p:sp>
        <p:nvSpPr>
          <p:cNvPr id="44" name="文本框 43"/>
          <p:cNvSpPr txBox="1"/>
          <p:nvPr/>
        </p:nvSpPr>
        <p:spPr>
          <a:xfrm>
            <a:off x="1836426" y="2792392"/>
            <a:ext cx="1184940" cy="369332"/>
          </a:xfrm>
          <a:prstGeom prst="rect">
            <a:avLst/>
          </a:prstGeom>
          <a:noFill/>
        </p:spPr>
        <p:txBody>
          <a:bodyPr wrap="none" rtlCol="0" anchor="t">
            <a:spAutoFit/>
          </a:bodyPr>
          <a:lstStyle/>
          <a:p>
            <a:r>
              <a:rPr lang="en-US" altLang="zh-CN" dirty="0">
                <a:ea typeface="微软雅黑" panose="020B0503020204020204" pitchFamily="34" charset="-122"/>
                <a:sym typeface="+mn-ea"/>
              </a:rPr>
              <a:t>17-19</a:t>
            </a:r>
            <a:r>
              <a:rPr lang="zh-CN" altLang="en-US" dirty="0">
                <a:ea typeface="微软雅黑" panose="020B0503020204020204" pitchFamily="34" charset="-122"/>
                <a:sym typeface="+mn-ea"/>
              </a:rPr>
              <a:t>世纪</a:t>
            </a:r>
            <a:endParaRPr lang="zh-CN" altLang="en-US" dirty="0">
              <a:ea typeface="微软雅黑" panose="020B0503020204020204" pitchFamily="34" charset="-122"/>
            </a:endParaRPr>
          </a:p>
        </p:txBody>
      </p:sp>
      <p:pic>
        <p:nvPicPr>
          <p:cNvPr id="45" name="图片 44"/>
          <p:cNvPicPr>
            <a:picLocks noChangeAspect="1"/>
          </p:cNvPicPr>
          <p:nvPr/>
        </p:nvPicPr>
        <p:blipFill rotWithShape="1">
          <a:blip r:embed="rId1">
            <a:extLst>
              <a:ext uri="{28A0092B-C50C-407E-A947-70E740481C1C}">
                <a14:useLocalDpi xmlns:a14="http://schemas.microsoft.com/office/drawing/2010/main" val="0"/>
              </a:ext>
            </a:extLst>
          </a:blip>
          <a:srcRect l="3529" t="4772" r="7256" b="3723"/>
          <a:stretch>
            <a:fillRect/>
          </a:stretch>
        </p:blipFill>
        <p:spPr>
          <a:xfrm>
            <a:off x="9733459" y="2622868"/>
            <a:ext cx="2279257" cy="1876507"/>
          </a:xfrm>
          <a:prstGeom prst="ellipse">
            <a:avLst/>
          </a:prstGeom>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877" b="25668"/>
          <a:stretch>
            <a:fillRect/>
          </a:stretch>
        </p:blipFill>
        <p:spPr bwMode="auto">
          <a:xfrm>
            <a:off x="483294" y="5543956"/>
            <a:ext cx="2706263" cy="11637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218" t="52618" r="5197"/>
          <a:stretch>
            <a:fillRect/>
          </a:stretch>
        </p:blipFill>
        <p:spPr bwMode="auto">
          <a:xfrm>
            <a:off x="3534599" y="5577354"/>
            <a:ext cx="2776919" cy="11303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7323" b="13503"/>
          <a:stretch>
            <a:fillRect/>
          </a:stretch>
        </p:blipFill>
        <p:spPr bwMode="auto">
          <a:xfrm>
            <a:off x="6652551" y="5635347"/>
            <a:ext cx="2645677" cy="116371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7525113" y="2793122"/>
            <a:ext cx="877163" cy="369332"/>
          </a:xfrm>
          <a:prstGeom prst="rect">
            <a:avLst/>
          </a:prstGeom>
          <a:noFill/>
        </p:spPr>
        <p:txBody>
          <a:bodyPr wrap="none" rtlCol="0" anchor="t">
            <a:spAutoFit/>
          </a:bodyPr>
          <a:lstStyle/>
          <a:p>
            <a:r>
              <a:rPr lang="zh-CN" altLang="en-US" dirty="0"/>
              <a:t>近年来</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Picture 6" descr="Bayes&amp;#39; Rule – Explained For Beginners"/>
          <p:cNvPicPr>
            <a:picLocks noChangeAspect="1" noChangeArrowheads="1"/>
          </p:cNvPicPr>
          <p:nvPr/>
        </p:nvPicPr>
        <p:blipFill rotWithShape="1">
          <a:blip r:embed="rId1">
            <a:extLst>
              <a:ext uri="{28A0092B-C50C-407E-A947-70E740481C1C}">
                <a14:useLocalDpi xmlns:a14="http://schemas.microsoft.com/office/drawing/2010/main" val="0"/>
              </a:ext>
            </a:extLst>
          </a:blip>
          <a:srcRect l="5500" t="17351" r="10652" b="5028"/>
          <a:stretch>
            <a:fillRect/>
          </a:stretch>
        </p:blipFill>
        <p:spPr bwMode="auto">
          <a:xfrm>
            <a:off x="8053802" y="1437902"/>
            <a:ext cx="3467638" cy="2028535"/>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Analysis</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贝叶斯法则（</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Bayes’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Rule</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6"/>
          <p:cNvSpPr/>
          <p:nvPr/>
        </p:nvSpPr>
        <p:spPr>
          <a:xfrm>
            <a:off x="1119282" y="2204416"/>
            <a:ext cx="4422777"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贝叶斯法则是指当分析样本大到接近总体数时，样本中事件发生的概率将接近与总体事件发生的概率</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562451" y="3893687"/>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最小二乘（</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Least Squares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角矩形 6"/>
          <p:cNvSpPr/>
          <p:nvPr/>
        </p:nvSpPr>
        <p:spPr>
          <a:xfrm>
            <a:off x="1119282" y="4694130"/>
            <a:ext cx="4422777"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最小二乘法（最小平方法）是一种数学优化技术。它通过最小化误差的平方和来寻找数据的最佳匹配函数。在统计学习方法和神经网络模型中有广泛的应用</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4446" t="1334" r="1801" b="1357"/>
          <a:stretch>
            <a:fillRect/>
          </a:stretch>
        </p:blipFill>
        <p:spPr>
          <a:xfrm>
            <a:off x="8053802" y="4003505"/>
            <a:ext cx="3467638" cy="2378655"/>
          </a:xfrm>
          <a:prstGeom prst="rect">
            <a:avLst/>
          </a:prstGeom>
          <a:ln>
            <a:solidFill>
              <a:srgbClr val="394668"/>
            </a:solidFill>
          </a:ln>
        </p:spPr>
      </p:pic>
      <p:grpSp>
        <p:nvGrpSpPr>
          <p:cNvPr id="2" name="组合 1"/>
          <p:cNvGrpSpPr/>
          <p:nvPr/>
        </p:nvGrpSpPr>
        <p:grpSpPr>
          <a:xfrm>
            <a:off x="6241412" y="1431957"/>
            <a:ext cx="1657364" cy="2034480"/>
            <a:chOff x="6978650" y="1793242"/>
            <a:chExt cx="1809896" cy="2221719"/>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228" y="1793242"/>
              <a:ext cx="1772318" cy="1772318"/>
            </a:xfrm>
            <a:prstGeom prst="rect">
              <a:avLst/>
            </a:prstGeom>
          </p:spPr>
        </p:pic>
        <p:sp>
          <p:nvSpPr>
            <p:cNvPr id="59" name="文本框 58"/>
            <p:cNvSpPr txBox="1"/>
            <p:nvPr/>
          </p:nvSpPr>
          <p:spPr>
            <a:xfrm>
              <a:off x="6978650" y="3561224"/>
              <a:ext cx="1667850" cy="453737"/>
            </a:xfrm>
            <a:prstGeom prst="rect">
              <a:avLst/>
            </a:prstGeom>
            <a:noFill/>
          </p:spPr>
          <p:txBody>
            <a:bodyPr wrap="square" rtlCol="0">
              <a:spAutoFit/>
            </a:bodyPr>
            <a:lstStyle/>
            <a:p>
              <a:pPr algn="ctr"/>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拉普拉斯</a:t>
              </a: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rPr>
                <a:t>1749-1827</a:t>
              </a:r>
              <a:r>
                <a:rPr lang="zh-CN" altLang="en-US" sz="1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6275823" y="4000082"/>
            <a:ext cx="1732683" cy="2323527"/>
            <a:chOff x="9001720" y="1652060"/>
            <a:chExt cx="1353262" cy="2151646"/>
          </a:xfrm>
        </p:grpSpPr>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1720" y="1652060"/>
              <a:ext cx="1353262" cy="1705741"/>
            </a:xfrm>
            <a:prstGeom prst="rect">
              <a:avLst/>
            </a:prstGeom>
          </p:spPr>
        </p:pic>
        <p:sp>
          <p:nvSpPr>
            <p:cNvPr id="60" name="文本框 59"/>
            <p:cNvSpPr txBox="1"/>
            <p:nvPr/>
          </p:nvSpPr>
          <p:spPr>
            <a:xfrm>
              <a:off x="9114297" y="3418944"/>
              <a:ext cx="1128108" cy="384762"/>
            </a:xfrm>
            <a:prstGeom prst="rect">
              <a:avLst/>
            </a:prstGeom>
            <a:noFill/>
          </p:spPr>
          <p:txBody>
            <a:bodyPr wrap="square" rtlCol="0">
              <a:spAutoFit/>
            </a:bodyPr>
            <a:lstStyle/>
            <a:p>
              <a:pPr algn="ctr"/>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高斯</a:t>
              </a: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rPr>
                <a:t>1777-1855</a:t>
              </a:r>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3D visualization by t-SNE: (a) t-SNE using original features; (b) t-SNE...  | Download Scientific Diagram"/>
          <p:cNvPicPr>
            <a:picLocks noChangeAspect="1" noChangeArrowheads="1"/>
          </p:cNvPicPr>
          <p:nvPr/>
        </p:nvPicPr>
        <p:blipFill rotWithShape="1">
          <a:blip r:embed="rId1">
            <a:extLst>
              <a:ext uri="{28A0092B-C50C-407E-A947-70E740481C1C}">
                <a14:useLocalDpi xmlns:a14="http://schemas.microsoft.com/office/drawing/2010/main" val="0"/>
              </a:ext>
            </a:extLst>
          </a:blip>
          <a:srcRect l="55533" t="8989" r="7374" b="9342"/>
          <a:stretch>
            <a:fillRect/>
          </a:stretch>
        </p:blipFill>
        <p:spPr bwMode="auto">
          <a:xfrm>
            <a:off x="8744398" y="4278876"/>
            <a:ext cx="2823121" cy="2398516"/>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046" y="4252608"/>
            <a:ext cx="2406655" cy="2424784"/>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Analysis</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统计图表（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statistics graphics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6"/>
          <p:cNvSpPr/>
          <p:nvPr/>
        </p:nvSpPr>
        <p:spPr>
          <a:xfrm>
            <a:off x="1119282" y="2106276"/>
            <a:ext cx="4422777"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统计图表称统计图或趋势图，可以通过柱形图、曲线图、饼图等统计图的方式来呈现事物或某信息数据的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发展趋势，</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帮助我们更好的总结，比较和解释数据。</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562451" y="4104883"/>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分布随机近邻嵌入（</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T-SNE</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角矩形 6"/>
          <p:cNvSpPr/>
          <p:nvPr/>
        </p:nvSpPr>
        <p:spPr>
          <a:xfrm>
            <a:off x="1119282" y="4805448"/>
            <a:ext cx="4422777" cy="163449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当数据集非常大而且很复杂时，用统计图表的形式进行数据可视化是非常困难的。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T-SNE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是一种用于降维的机器学习方法，主要优势是能够保持局部结构的能力，并且能生成漂亮的可视化。</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5928807" y="3380367"/>
            <a:ext cx="5880972" cy="646331"/>
          </a:xfrm>
          <a:prstGeom prst="rect">
            <a:avLst/>
          </a:prstGeom>
          <a:noFill/>
        </p:spPr>
        <p:txBody>
          <a:bodyPr wrap="square">
            <a:spAutoFit/>
          </a:bodyPr>
          <a:lstStyle/>
          <a:p>
            <a:r>
              <a:rPr lang="zh-CN" altLang="en-US" b="1" u="none" strike="noStrike" dirty="0">
                <a:solidFill>
                  <a:srgbClr val="121212"/>
                </a:solidFill>
                <a:effectLst/>
                <a:latin typeface="Times New Roman" panose="02020603050405020304" pitchFamily="18" charset="0"/>
                <a:ea typeface="微软雅黑" panose="020B0503020204020204" pitchFamily="34" charset="-122"/>
                <a:cs typeface="Times New Roman" panose="02020603050405020304" pitchFamily="18" charset="0"/>
              </a:rPr>
              <a:t>数据可视化鼻祖</a:t>
            </a:r>
            <a:r>
              <a:rPr lang="en-US" altLang="zh-CN" b="1" u="none" strike="noStrike" dirty="0">
                <a:solidFill>
                  <a:srgbClr val="121212"/>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u="none" strike="noStrike" dirty="0">
                <a:solidFill>
                  <a:srgbClr val="121212"/>
                </a:solidFill>
                <a:effectLst/>
                <a:latin typeface="Times New Roman" panose="02020603050405020304" pitchFamily="18" charset="0"/>
                <a:ea typeface="微软雅黑" panose="020B0503020204020204" pitchFamily="34" charset="-122"/>
                <a:cs typeface="Times New Roman" panose="02020603050405020304" pitchFamily="18" charset="0"/>
              </a:rPr>
              <a:t>威廉</a:t>
            </a:r>
            <a:r>
              <a:rPr lang="en-US" altLang="zh-CN" b="1" u="none" strike="noStrike" dirty="0">
                <a:solidFill>
                  <a:srgbClr val="121212"/>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u="none" strike="noStrike" dirty="0">
                <a:solidFill>
                  <a:srgbClr val="121212"/>
                </a:solidFill>
                <a:effectLst/>
                <a:latin typeface="Times New Roman" panose="02020603050405020304" pitchFamily="18" charset="0"/>
                <a:ea typeface="微软雅黑" panose="020B0503020204020204" pitchFamily="34" charset="-122"/>
                <a:cs typeface="Times New Roman" panose="02020603050405020304" pitchFamily="18" charset="0"/>
              </a:rPr>
              <a:t>普莱费尔</a:t>
            </a:r>
            <a:r>
              <a:rPr lang="en-US" altLang="zh-CN" b="1" u="none" strike="noStrike" dirty="0">
                <a:solidFill>
                  <a:srgbClr val="121212"/>
                </a:solidFill>
                <a:effectLst/>
                <a:latin typeface="Times New Roman" panose="02020603050405020304" pitchFamily="18" charset="0"/>
                <a:ea typeface="微软雅黑" panose="020B0503020204020204" pitchFamily="34" charset="-122"/>
                <a:cs typeface="Times New Roman" panose="02020603050405020304" pitchFamily="18" charset="0"/>
              </a:rPr>
              <a:t>(William Playfair) </a:t>
            </a:r>
            <a:r>
              <a:rPr lang="en-US" altLang="zh-CN" b="0" i="0" u="none" strike="noStrike" dirty="0">
                <a:solidFill>
                  <a:srgbClr val="191919"/>
                </a:solidFill>
                <a:effectLst/>
                <a:latin typeface="Times New Roman" panose="02020603050405020304" pitchFamily="18" charset="0"/>
                <a:ea typeface="微软雅黑" panose="020B0503020204020204" pitchFamily="34" charset="-122"/>
                <a:cs typeface="Times New Roman" panose="02020603050405020304" pitchFamily="18" charset="0"/>
              </a:rPr>
              <a:t>1759-1823《Commercial and Political Atlas》</a:t>
            </a:r>
            <a:endParaRPr lang="en-US" altLang="zh-CN" b="0" i="0" u="none" strike="noStrike" dirty="0">
              <a:solidFill>
                <a:srgbClr val="191919"/>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226" y="1621850"/>
            <a:ext cx="2918099" cy="1758517"/>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744" y="1566956"/>
            <a:ext cx="3003188" cy="17703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8" name="Picture 8" descr="Machine learning in industry | ATRIA Innovation"/>
          <p:cNvPicPr>
            <a:picLocks noChangeAspect="1" noChangeArrowheads="1"/>
          </p:cNvPicPr>
          <p:nvPr/>
        </p:nvPicPr>
        <p:blipFill rotWithShape="1">
          <a:blip r:embed="rId1">
            <a:clrChange>
              <a:clrFrom>
                <a:srgbClr val="F4F4F4"/>
              </a:clrFrom>
              <a:clrTo>
                <a:srgbClr val="F4F4F4">
                  <a:alpha val="0"/>
                </a:srgbClr>
              </a:clrTo>
            </a:clrChange>
            <a:extLst>
              <a:ext uri="{28A0092B-C50C-407E-A947-70E740481C1C}">
                <a14:useLocalDpi xmlns:a14="http://schemas.microsoft.com/office/drawing/2010/main" val="0"/>
              </a:ext>
            </a:extLst>
          </a:blip>
          <a:srcRect t="7110" b="8020"/>
          <a:stretch>
            <a:fillRect/>
          </a:stretch>
        </p:blipFill>
        <p:spPr bwMode="auto">
          <a:xfrm>
            <a:off x="6485012" y="3623245"/>
            <a:ext cx="5068189" cy="2963137"/>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Analysis</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0" y="1405711"/>
            <a:ext cx="9106335"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最大似然估计</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6"/>
          <p:cNvSpPr/>
          <p:nvPr/>
        </p:nvSpPr>
        <p:spPr>
          <a:xfrm>
            <a:off x="1119282" y="2106276"/>
            <a:ext cx="4868050"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最大似然估计（</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maximum likelihood estimation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）是一种</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统计方法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 “似然”也可以称为“可能性”，该方法可以用来求一个样本集相关概率密度函数的参数。</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562450" y="3858263"/>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机器学习与深度学习</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角矩形 6"/>
          <p:cNvSpPr/>
          <p:nvPr/>
        </p:nvSpPr>
        <p:spPr>
          <a:xfrm>
            <a:off x="1120964" y="4511972"/>
            <a:ext cx="4868050" cy="163449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机器学习（</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machine learning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）领域是现代数据科学的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核心</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，因为它能够提供</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自动分析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大数据的算法并且可以提取潜在有用的模式。深度学习（</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deep learning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）网络具有</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学习复杂属性</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的能力，因此特别适用于</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高维数据</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9274986" y="1477734"/>
            <a:ext cx="2278215" cy="2035622"/>
          </a:xfrm>
          <a:prstGeom prst="rect">
            <a:avLst/>
          </a:prstGeom>
          <a:noFill/>
        </p:spPr>
        <p:txBody>
          <a:bodyPr wrap="square">
            <a:spAutoFit/>
          </a:bodyPr>
          <a:lstStyle/>
          <a:p>
            <a:pPr algn="l">
              <a:lnSpc>
                <a:spcPts val="3100"/>
              </a:lnSpc>
            </a:pP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Karl Pearson</a:t>
            </a: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提出了现代</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假设检验</a:t>
            </a: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 A. Fisher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提出了</a:t>
            </a: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多变量分析的统计方法并介绍了</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最大似然</a:t>
            </a: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的概念。</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5604" name="Picture 4" descr="5分鐘讓你了解什麼是極大似然估計- 每日頭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650" y="1537735"/>
            <a:ext cx="1392638" cy="1856851"/>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卡尔·皮尔逊- 维基百科，自由的百科全书"/>
          <p:cNvPicPr>
            <a:picLocks noChangeAspect="1" noChangeArrowheads="1"/>
          </p:cNvPicPr>
          <p:nvPr/>
        </p:nvPicPr>
        <p:blipFill rotWithShape="1">
          <a:blip r:embed="rId3">
            <a:extLst>
              <a:ext uri="{28A0092B-C50C-407E-A947-70E740481C1C}">
                <a14:useLocalDpi xmlns:a14="http://schemas.microsoft.com/office/drawing/2010/main" val="0"/>
              </a:ext>
            </a:extLst>
          </a:blip>
          <a:srcRect l="4396"/>
          <a:stretch>
            <a:fillRect/>
          </a:stretch>
        </p:blipFill>
        <p:spPr bwMode="auto">
          <a:xfrm>
            <a:off x="6485012" y="1537736"/>
            <a:ext cx="1392638" cy="1856851"/>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6512119" y="3086809"/>
            <a:ext cx="1349836" cy="307777"/>
          </a:xfrm>
          <a:prstGeom prst="rect">
            <a:avLst/>
          </a:prstGeom>
          <a:noFill/>
        </p:spPr>
        <p:txBody>
          <a:bodyPr wrap="square">
            <a:spAutoFit/>
          </a:bodyPr>
          <a:lstStyle/>
          <a:p>
            <a:pPr algn="ctr"/>
            <a:r>
              <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Karl Pearson</a:t>
            </a:r>
            <a:endParaRPr lang="zh-CN" altLang="en-US"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7882348" y="3088512"/>
            <a:ext cx="1302335" cy="307777"/>
          </a:xfrm>
          <a:prstGeom prst="rect">
            <a:avLst/>
          </a:prstGeom>
          <a:noFill/>
        </p:spPr>
        <p:txBody>
          <a:bodyPr wrap="square">
            <a:spAutoFit/>
          </a:bodyPr>
          <a:lstStyle/>
          <a:p>
            <a:pPr algn="ctr"/>
            <a:r>
              <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 A. Fisher</a:t>
            </a:r>
            <a:endParaRPr lang="zh-CN" altLang="en-US"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灯片编号占位符 4"/>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History of Data Analysis</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5154538"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数据挖掘（</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Mining</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6"/>
          <p:cNvSpPr/>
          <p:nvPr/>
        </p:nvSpPr>
        <p:spPr>
          <a:xfrm>
            <a:off x="1119282" y="2106276"/>
            <a:ext cx="4752752"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随着数据仓库的发展，</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数据挖掘（</a:t>
            </a:r>
            <a:r>
              <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Mining</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1980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年代末至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1990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年代早期</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开始被用于数据库社区 </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562450" y="3858263"/>
            <a:ext cx="5758837"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数据库知识发现（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KDD</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角矩形 6"/>
          <p:cNvSpPr/>
          <p:nvPr/>
        </p:nvSpPr>
        <p:spPr>
          <a:xfrm>
            <a:off x="1120964" y="4511972"/>
            <a:ext cx="4751070" cy="163449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1989</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Gregory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Piatetsky</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Shapiro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组织了第一个</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数据库知识发现</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Knowledge Discovery in Database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）的研讨会，关注分析大型数据库的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多学科</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方法。</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KDD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相关领域：专家系统、机器学习、智能数据库、知识表示、统计等</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灯片编号占位符 4"/>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pic>
        <p:nvPicPr>
          <p:cNvPr id="25610" name="Picture 10" descr="Introducción a Data mi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69543" y="1152712"/>
            <a:ext cx="3314982" cy="22762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6096000" y="3883642"/>
            <a:ext cx="3612542" cy="2091663"/>
            <a:chOff x="8826516" y="5548501"/>
            <a:chExt cx="1113290" cy="805474"/>
          </a:xfrm>
        </p:grpSpPr>
        <p:pic>
          <p:nvPicPr>
            <p:cNvPr id="25612" name="Picture 12" descr="15 The Knowledge Discovery in Databases KDD Process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18066" t="16929" r="17605" b="1210"/>
            <a:stretch>
              <a:fillRect/>
            </a:stretch>
          </p:blipFill>
          <p:spPr bwMode="auto">
            <a:xfrm>
              <a:off x="8826516" y="5548501"/>
              <a:ext cx="1080809" cy="7736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877648" y="6099964"/>
              <a:ext cx="62158" cy="254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6321287" y="3091209"/>
            <a:ext cx="2659921" cy="369332"/>
          </a:xfrm>
          <a:prstGeom prst="rect">
            <a:avLst/>
          </a:prstGeom>
          <a:noFill/>
        </p:spPr>
        <p:txBody>
          <a:bodyPr wrap="square">
            <a:spAutoFit/>
          </a:bodyPr>
          <a:lstStyle/>
          <a:p>
            <a:pPr algn="ct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Business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Communities</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0" name="文本框 29"/>
          <p:cNvSpPr txBox="1"/>
          <p:nvPr/>
        </p:nvSpPr>
        <p:spPr>
          <a:xfrm>
            <a:off x="6607404" y="5918038"/>
            <a:ext cx="2484335" cy="369332"/>
          </a:xfrm>
          <a:prstGeom prst="rect">
            <a:avLst/>
          </a:prstGeom>
          <a:noFill/>
        </p:spPr>
        <p:txBody>
          <a:bodyPr wrap="square">
            <a:spAutoFit/>
          </a:bodyPr>
          <a:lstStyle/>
          <a:p>
            <a:pPr algn="ctr"/>
            <a:r>
              <a:rPr lang="en-US" altLang="zh-CN"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Academic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Communities</a:t>
            </a:r>
            <a:endPar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5614" name="Picture 14" descr="Proceedings of the 24th ACM SIGKDD International Conference on Knowledge  Discovery &amp;amp; Data Mining | ACM Other confer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7110" y="2340444"/>
            <a:ext cx="2135204" cy="27715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The Emergence and Evolution of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62451" y="1405711"/>
            <a:ext cx="4605897"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Statistics = Data  Science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014143" y="3637832"/>
            <a:ext cx="5727380"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2001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William S. Cleveland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提出了“数据科学系的行动计划”，建立起数学与计算机科学的桥梁</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圆角矩形 6"/>
          <p:cNvSpPr/>
          <p:nvPr/>
        </p:nvSpPr>
        <p:spPr>
          <a:xfrm>
            <a:off x="1014143" y="5189867"/>
            <a:ext cx="5727380"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2001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Leo Breiman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发表了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“Statistical Modeling: The Two Culture”</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圆角矩形 6"/>
          <p:cNvSpPr/>
          <p:nvPr/>
        </p:nvSpPr>
        <p:spPr>
          <a:xfrm>
            <a:off x="1014143" y="2085795"/>
            <a:ext cx="5727380"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1997</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年，著名统计学家</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Chien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-Fu Jeff Wu</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首创了“数据科学”这一术语，如今已得到世界公认</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562450" y="2957748"/>
            <a:ext cx="4605897"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数学与计算机科学的桥梁</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562450" y="4509785"/>
            <a:ext cx="4605897"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统计建模</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7379499" y="4832322"/>
            <a:ext cx="4154228" cy="1327762"/>
            <a:chOff x="7188050" y="4838804"/>
            <a:chExt cx="4154228" cy="1327762"/>
          </a:xfrm>
        </p:grpSpPr>
        <p:sp>
          <p:nvSpPr>
            <p:cNvPr id="2" name="矩形 1"/>
            <p:cNvSpPr/>
            <p:nvPr/>
          </p:nvSpPr>
          <p:spPr>
            <a:xfrm>
              <a:off x="7515630" y="4838804"/>
              <a:ext cx="1363022"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Data</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Modelling</a:t>
              </a:r>
              <a:endParaRPr lang="zh-CN" altLang="en-US" dirty="0">
                <a:solidFill>
                  <a:schemeClr val="tx1"/>
                </a:solidFill>
              </a:endParaRPr>
            </a:p>
          </p:txBody>
        </p:sp>
        <p:sp>
          <p:nvSpPr>
            <p:cNvPr id="21" name="矩形 20"/>
            <p:cNvSpPr/>
            <p:nvPr/>
          </p:nvSpPr>
          <p:spPr>
            <a:xfrm>
              <a:off x="7515630" y="5643346"/>
              <a:ext cx="1363022" cy="523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Algorithmic Modeling</a:t>
              </a:r>
              <a:endParaRPr lang="zh-CN" altLang="en-US" dirty="0"/>
            </a:p>
          </p:txBody>
        </p:sp>
        <p:sp>
          <p:nvSpPr>
            <p:cNvPr id="22" name="矩形 21"/>
            <p:cNvSpPr/>
            <p:nvPr/>
          </p:nvSpPr>
          <p:spPr>
            <a:xfrm>
              <a:off x="9325179" y="4838804"/>
              <a:ext cx="201709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Explain the data</a:t>
              </a:r>
              <a:endParaRPr lang="zh-CN" altLang="en-US" dirty="0">
                <a:solidFill>
                  <a:schemeClr val="tx1"/>
                </a:solidFill>
              </a:endParaRPr>
            </a:p>
          </p:txBody>
        </p:sp>
        <p:sp>
          <p:nvSpPr>
            <p:cNvPr id="29" name="矩形 28"/>
            <p:cNvSpPr/>
            <p:nvPr/>
          </p:nvSpPr>
          <p:spPr>
            <a:xfrm>
              <a:off x="9325180" y="5643346"/>
              <a:ext cx="2017098" cy="523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Predict the data</a:t>
              </a:r>
              <a:endParaRPr lang="zh-CN" altLang="en-US" dirty="0"/>
            </a:p>
          </p:txBody>
        </p:sp>
        <p:sp>
          <p:nvSpPr>
            <p:cNvPr id="6" name="箭头: 右 5"/>
            <p:cNvSpPr/>
            <p:nvPr/>
          </p:nvSpPr>
          <p:spPr>
            <a:xfrm>
              <a:off x="9002524" y="4935904"/>
              <a:ext cx="198782" cy="3290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31" name="箭头: 右 30"/>
            <p:cNvSpPr/>
            <p:nvPr/>
          </p:nvSpPr>
          <p:spPr>
            <a:xfrm>
              <a:off x="9002524" y="5740446"/>
              <a:ext cx="198782" cy="3290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左大括号 6"/>
            <p:cNvSpPr/>
            <p:nvPr/>
          </p:nvSpPr>
          <p:spPr>
            <a:xfrm>
              <a:off x="7188050" y="5033005"/>
              <a:ext cx="327580" cy="871951"/>
            </a:xfrm>
            <a:prstGeom prst="leftBrace">
              <a:avLst>
                <a:gd name="adj1" fmla="val 3398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26626" name="Picture 2" descr="Purdue University - Department of Statistics - 2000s Photo Gallery"/>
          <p:cNvPicPr>
            <a:picLocks noChangeAspect="1" noChangeArrowheads="1"/>
          </p:cNvPicPr>
          <p:nvPr/>
        </p:nvPicPr>
        <p:blipFill rotWithShape="1">
          <a:blip r:embed="rId1">
            <a:extLst>
              <a:ext uri="{28A0092B-C50C-407E-A947-70E740481C1C}">
                <a14:useLocalDpi xmlns:a14="http://schemas.microsoft.com/office/drawing/2010/main" val="0"/>
              </a:ext>
            </a:extLst>
          </a:blip>
          <a:srcRect l="21122" r="23363"/>
          <a:stretch>
            <a:fillRect/>
          </a:stretch>
        </p:blipFill>
        <p:spPr bwMode="auto">
          <a:xfrm>
            <a:off x="9398442" y="1801420"/>
            <a:ext cx="2135286" cy="28800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C. F. Jeff Wu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761" y="1801420"/>
            <a:ext cx="192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p:cNvSpPr txBox="1"/>
          <p:nvPr/>
        </p:nvSpPr>
        <p:spPr>
          <a:xfrm>
            <a:off x="7543289" y="4351993"/>
            <a:ext cx="1610766" cy="307777"/>
          </a:xfrm>
          <a:prstGeom prst="rect">
            <a:avLst/>
          </a:prstGeom>
          <a:noFill/>
        </p:spPr>
        <p:txBody>
          <a:bodyPr wrap="square">
            <a:spAutoFit/>
          </a:bodyPr>
          <a:lstStyle/>
          <a:p>
            <a:pPr algn="ctr"/>
            <a:r>
              <a:rPr lang="en-US" altLang="zh-CN" sz="14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Chien</a:t>
            </a:r>
            <a:r>
              <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-Fu Jeff Wu</a:t>
            </a:r>
            <a:endParaRPr lang="zh-CN" altLang="en-US"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p:cNvSpPr txBox="1"/>
          <p:nvPr/>
        </p:nvSpPr>
        <p:spPr>
          <a:xfrm>
            <a:off x="9538805" y="4377860"/>
            <a:ext cx="2057123" cy="307777"/>
          </a:xfrm>
          <a:prstGeom prst="rect">
            <a:avLst/>
          </a:prstGeom>
          <a:noFill/>
        </p:spPr>
        <p:txBody>
          <a:bodyPr wrap="square">
            <a:spAutoFit/>
          </a:bodyPr>
          <a:lstStyle/>
          <a:p>
            <a:pPr algn="ctr"/>
            <a:r>
              <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William </a:t>
            </a:r>
            <a:r>
              <a:rPr lang="en-US" altLang="zh-CN" sz="14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S.Cleveland</a:t>
            </a:r>
            <a:endParaRPr lang="zh-CN" altLang="en-US"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The Emergence and Evolution of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Statistical Modeling</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The Two Cultures</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1014143" y="2060718"/>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Data-modeling culture</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圆角矩形 6"/>
          <p:cNvSpPr/>
          <p:nvPr/>
        </p:nvSpPr>
        <p:spPr>
          <a:xfrm>
            <a:off x="1492250" y="2654170"/>
            <a:ext cx="4968779"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Breiman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将传统统计方法看作数据建模文化，认为其主要目标是</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识别隐藏的数据模型，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重点关注数据是如何生成的，如线性回归</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统计学家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解释数据</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p:cNvSpPr txBox="1"/>
          <p:nvPr/>
        </p:nvSpPr>
        <p:spPr>
          <a:xfrm>
            <a:off x="1014143" y="4322572"/>
            <a:ext cx="5800125"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Algorithmic-modeling culture</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圆角矩形 6"/>
          <p:cNvSpPr/>
          <p:nvPr/>
        </p:nvSpPr>
        <p:spPr>
          <a:xfrm>
            <a:off x="1554591" y="4917011"/>
            <a:ext cx="4906438"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与数据建模文化相反的便是算法建模文化，其致力于使用计算机算法创建准确的预测模型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研究员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准确的预测模型</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3996" y="2003849"/>
            <a:ext cx="3826025" cy="2115327"/>
          </a:xfrm>
          <a:prstGeom prst="rect">
            <a:avLst/>
          </a:prstGeom>
        </p:spPr>
      </p:pic>
      <p:pic>
        <p:nvPicPr>
          <p:cNvPr id="37" name="图片 36"/>
          <p:cNvPicPr>
            <a:picLocks noChangeAspect="1"/>
          </p:cNvPicPr>
          <p:nvPr/>
        </p:nvPicPr>
        <p:blipFill rotWithShape="1">
          <a:blip r:embed="rId2">
            <a:extLst>
              <a:ext uri="{28A0092B-C50C-407E-A947-70E740481C1C}">
                <a14:useLocalDpi xmlns:a14="http://schemas.microsoft.com/office/drawing/2010/main" val="0"/>
              </a:ext>
            </a:extLst>
          </a:blip>
          <a:srcRect r="1168" b="13474"/>
          <a:stretch>
            <a:fillRect/>
          </a:stretch>
        </p:blipFill>
        <p:spPr>
          <a:xfrm>
            <a:off x="7027506" y="4390861"/>
            <a:ext cx="4601190" cy="192686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The Emergence and Evolution of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Nowadays</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1014143" y="2060718"/>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数据</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圆角矩形 6"/>
          <p:cNvSpPr/>
          <p:nvPr/>
        </p:nvSpPr>
        <p:spPr>
          <a:xfrm>
            <a:off x="1492250" y="2654170"/>
            <a:ext cx="3525023"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过去十年来，互联网的发展使得数据急剧增长。因此数据的获取、收集、清洗也更加具有挑战性。</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本框 29"/>
          <p:cNvSpPr txBox="1"/>
          <p:nvPr/>
        </p:nvSpPr>
        <p:spPr>
          <a:xfrm>
            <a:off x="1014144" y="4065536"/>
            <a:ext cx="400313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圆角矩形 6"/>
          <p:cNvSpPr/>
          <p:nvPr/>
        </p:nvSpPr>
        <p:spPr>
          <a:xfrm>
            <a:off x="1554590" y="4708101"/>
            <a:ext cx="3462683"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一些编程和黑客技能以及大数据技术能够帮助数据科学家更好的利用数据科学。</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r="7143"/>
          <a:stretch>
            <a:fillRect/>
          </a:stretch>
        </p:blipFill>
        <p:spPr>
          <a:xfrm>
            <a:off x="8505188" y="1869533"/>
            <a:ext cx="3191181" cy="2196230"/>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5502" y="1869533"/>
            <a:ext cx="3022335" cy="2196230"/>
          </a:xfrm>
          <a:prstGeom prst="rect">
            <a:avLst/>
          </a:prstGeom>
        </p:spPr>
      </p:pic>
      <p:pic>
        <p:nvPicPr>
          <p:cNvPr id="27650" name="Picture 2" descr="学编程没人带？推荐10个免费学编程的最佳网站给你- 知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502" y="4377586"/>
            <a:ext cx="3059167" cy="1909927"/>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Python3 教程| 菜鸟教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5578" y="4417299"/>
            <a:ext cx="3110791" cy="183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408193" y="3427989"/>
            <a:ext cx="4050631" cy="3283403"/>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 t="-120" r="23" b="11882"/>
          <a:stretch>
            <a:fillRect/>
          </a:stretch>
        </p:blipFill>
        <p:spPr>
          <a:xfrm>
            <a:off x="6509415" y="3606466"/>
            <a:ext cx="3946549" cy="2980310"/>
          </a:xfrm>
          <a:prstGeom prst="rect">
            <a:avLst/>
          </a:prstGeom>
        </p:spPr>
      </p:pic>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The Emergence and Evolution of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Scientist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数据科学家</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圆角矩形 6"/>
          <p:cNvSpPr/>
          <p:nvPr/>
        </p:nvSpPr>
        <p:spPr>
          <a:xfrm>
            <a:off x="1119282" y="2106276"/>
            <a:ext cx="4976717"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数据科学家是指能采用科学方法、运用数据挖掘工具对复杂多量的数字、符号、文字、网址、音频或视频等信息进行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数字化重现与认识</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，并能寻找</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新的数据洞察</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的工程师或专家</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9698" name="Picture 2" descr="What Does a Data Scientist do?. The field of Data Science is still very… |  by Udeme Udofia | DataSerie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16" y="2106276"/>
            <a:ext cx="3946548" cy="13285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圆角矩形 8"/>
          <p:cNvSpPr/>
          <p:nvPr/>
        </p:nvSpPr>
        <p:spPr>
          <a:xfrm>
            <a:off x="3100905" y="1633987"/>
            <a:ext cx="2751255" cy="715089"/>
          </a:xfrm>
          <a:prstGeom prst="roundRect">
            <a:avLst/>
          </a:prstGeom>
          <a:ln w="19050">
            <a:solidFill>
              <a:schemeClr val="tx1"/>
            </a:solidFill>
          </a:ln>
        </p:spPr>
        <p:txBody>
          <a:bodyPr wrap="square">
            <a:spAutoFit/>
          </a:bodyPr>
          <a:lstStyle/>
          <a:p>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消费者公司使用数据科学进行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销售</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营销</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6070911" y="1402777"/>
            <a:ext cx="1330960" cy="1106170"/>
          </a:xfrm>
          <a:prstGeom prst="rect">
            <a:avLst/>
          </a:prstGeom>
        </p:spPr>
      </p:pic>
      <p:sp>
        <p:nvSpPr>
          <p:cNvPr id="13" name="圆角矩形 10"/>
          <p:cNvSpPr/>
          <p:nvPr/>
        </p:nvSpPr>
        <p:spPr>
          <a:xfrm>
            <a:off x="3091297" y="3197121"/>
            <a:ext cx="2776655" cy="728100"/>
          </a:xfrm>
          <a:prstGeom prst="roundRect">
            <a:avLst/>
          </a:prstGeom>
          <a:ln w="19050">
            <a:solidFill>
              <a:schemeClr val="tx1"/>
            </a:solidFill>
          </a:ln>
        </p:spPr>
        <p:txBody>
          <a:bodyPr wrap="square">
            <a:spAutoFit/>
          </a:bodyPr>
          <a:lstStyle/>
          <a:p>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政府使用数据科学</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改善健康</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刑事司法</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城市规划</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7452877" y="1597836"/>
            <a:ext cx="1628775" cy="659130"/>
          </a:xfrm>
          <a:prstGeom prst="rect">
            <a:avLst/>
          </a:prstGeom>
          <a:noFill/>
        </p:spPr>
        <p:txBody>
          <a:bodyPr wrap="square" rtlCol="0" anchor="t">
            <a:spAutoFit/>
          </a:bodyPr>
          <a:lstStyle/>
          <a:p>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美国首屈一指的咨询公司</a:t>
            </a:r>
            <a:endPar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7452877" y="3278890"/>
            <a:ext cx="1946275" cy="646331"/>
          </a:xfrm>
          <a:prstGeom prst="rect">
            <a:avLst/>
          </a:prstGeom>
          <a:noFill/>
        </p:spPr>
        <p:txBody>
          <a:bodyPr wrap="square" rtlCol="0" anchor="t">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数据科学家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Dan Wagner</a:t>
            </a:r>
            <a:endPar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2"/>
          <a:stretch>
            <a:fillRect/>
          </a:stretch>
        </p:blipFill>
        <p:spPr>
          <a:xfrm>
            <a:off x="6070276" y="4787307"/>
            <a:ext cx="1331595" cy="692785"/>
          </a:xfrm>
          <a:prstGeom prst="rect">
            <a:avLst/>
          </a:prstGeom>
        </p:spPr>
      </p:pic>
      <p:sp>
        <p:nvSpPr>
          <p:cNvPr id="17" name="圆角矩形 12"/>
          <p:cNvSpPr/>
          <p:nvPr/>
        </p:nvSpPr>
        <p:spPr>
          <a:xfrm>
            <a:off x="3088204" y="4860247"/>
            <a:ext cx="2751255" cy="715089"/>
          </a:xfrm>
          <a:prstGeom prst="roundRect">
            <a:avLst/>
          </a:prstGeom>
          <a:ln w="19050">
            <a:solidFill>
              <a:schemeClr val="tx1"/>
            </a:solidFill>
          </a:ln>
        </p:spPr>
        <p:txBody>
          <a:bodyPr wrap="square">
            <a:spAutoFit/>
          </a:bodyPr>
          <a:lstStyle/>
          <a:p>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在球员招募中使用数据科学的专业体育</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专营权</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7452877" y="4860247"/>
            <a:ext cx="1628775" cy="369332"/>
          </a:xfrm>
          <a:prstGeom prst="rect">
            <a:avLst/>
          </a:prstGeom>
          <a:noFill/>
        </p:spPr>
        <p:txBody>
          <a:bodyPr wrap="square" rtlCol="0" anchor="t">
            <a:spAutoFit/>
          </a:bodyPr>
          <a:lstStyle/>
          <a:p>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国际数据公司</a:t>
            </a:r>
            <a:endPar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左大括号 18"/>
          <p:cNvSpPr/>
          <p:nvPr/>
        </p:nvSpPr>
        <p:spPr>
          <a:xfrm>
            <a:off x="2589702" y="1991532"/>
            <a:ext cx="399989" cy="322626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p:cNvSpPr txBox="1"/>
          <p:nvPr/>
        </p:nvSpPr>
        <p:spPr>
          <a:xfrm>
            <a:off x="880823" y="3007581"/>
            <a:ext cx="1607273" cy="1200329"/>
          </a:xfrm>
          <a:prstGeom prst="rect">
            <a:avLst/>
          </a:prstGeom>
          <a:noFill/>
        </p:spPr>
        <p:txBody>
          <a:bodyPr wrap="square" rtlCol="0">
            <a:spAutoFit/>
          </a:bodyPr>
          <a:lstStyle/>
          <a:p>
            <a:pPr algn="just"/>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在现代社会的几乎所有地方，数据科学都在推动决策</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 name="Picture 2" descr="ele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0911" y="3014357"/>
            <a:ext cx="1330961" cy="109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0" y="0"/>
            <a:ext cx="12192000" cy="6858000"/>
            <a:chOff x="0" y="0"/>
            <a:chExt cx="12192000" cy="6858000"/>
          </a:xfrm>
        </p:grpSpPr>
        <p:pic>
          <p:nvPicPr>
            <p:cNvPr id="4" name="Picture 2"/>
            <p:cNvPicPr>
              <a:picLocks noChangeAspect="1" noChangeArrowheads="1"/>
            </p:cNvPicPr>
            <p:nvPr/>
          </p:nvPicPr>
          <p:blipFill>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262440" y="83127"/>
              <a:ext cx="1791015" cy="84638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2825"/>
          <a:stretch>
            <a:fillRect/>
          </a:stretch>
        </p:blipFill>
        <p:spPr bwMode="auto">
          <a:xfrm>
            <a:off x="7076659" y="4036813"/>
            <a:ext cx="4182389" cy="249630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Science in Sales and Marketing </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1014143" y="2184064"/>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获取偏好数据</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个性化推荐</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系统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492249" y="2900862"/>
            <a:ext cx="4328105"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通过在淘宝购物网站上</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跟踪客户行为</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、以及通过跟踪社交媒体对淘宝</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及其产品的评论，获得有关其</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客户偏好</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的大型数据集。</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圆角矩形 6"/>
          <p:cNvSpPr/>
          <p:nvPr/>
        </p:nvSpPr>
        <p:spPr>
          <a:xfrm>
            <a:off x="1492249" y="4558254"/>
            <a:ext cx="4328105"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通过分析社交媒体</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趋势</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，分析信用卡活动，向顾客推荐产品，优化和</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个性化</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顾客在淘宝网站上的在线体验，利用数据科学来推动其销售收入。</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6659" y="1325563"/>
            <a:ext cx="4182389" cy="2529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Science in Sales and Marketing </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534381" y="2810395"/>
            <a:ext cx="5868284" cy="1464231"/>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飓风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Frances</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在穿越加勒比海时会威胁到</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Florida</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州的大西洋海岸</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Atlantic coast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，居民逃往高地避难。而在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Bentonville, Arkansas</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rPr>
              <a:t>Wal-mart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的管理层预见到，飓风的到来，提供了新的机遇，可以利用</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数据分析</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的结果，做出预测，及时备货，提高销售。</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圆角矩形 6"/>
          <p:cNvSpPr/>
          <p:nvPr/>
        </p:nvSpPr>
        <p:spPr>
          <a:xfrm>
            <a:off x="1534381" y="4484861"/>
            <a:ext cx="5868284" cy="2009061"/>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如果能预测在飓风经过的路线上人们会购买更多的瓶装水，这不足为奇。若能够预测某些商品的销售增长率，对于</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rPr>
              <a:t>Wal-mart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的备货更有意义。提前备货并及时销售出去将极大提高公司销售额。此外，若能发现一些</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不那么明显</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的与飓风</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紧密关联</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的销售模式，那就更有意义了。为达成该目标，分析人员基于数据仓库早先的类似情况</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飓风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Charley)</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下，大量的销售数据 ，找出不同寻常的产品购买需求。</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77651" y="4138808"/>
            <a:ext cx="3140152" cy="2355114"/>
          </a:xfrm>
          <a:prstGeom prst="rect">
            <a:avLst/>
          </a:prstGeom>
        </p:spPr>
      </p:pic>
      <p:pic>
        <p:nvPicPr>
          <p:cNvPr id="11" name="图片 10"/>
          <p:cNvPicPr>
            <a:picLocks noChangeAspect="1"/>
          </p:cNvPicPr>
          <p:nvPr/>
        </p:nvPicPr>
        <p:blipFill>
          <a:blip r:embed="rId2"/>
          <a:stretch>
            <a:fillRect/>
          </a:stretch>
        </p:blipFill>
        <p:spPr>
          <a:xfrm>
            <a:off x="7877651" y="1848994"/>
            <a:ext cx="3140152" cy="2174267"/>
          </a:xfrm>
          <a:prstGeom prst="rect">
            <a:avLst/>
          </a:prstGeom>
        </p:spPr>
      </p:pic>
      <p:sp>
        <p:nvSpPr>
          <p:cNvPr id="13" name="文本框 12"/>
          <p:cNvSpPr txBox="1"/>
          <p:nvPr/>
        </p:nvSpPr>
        <p:spPr>
          <a:xfrm>
            <a:off x="1014143" y="2184064"/>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Walmart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为飓风路线上的门店备货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Governments Using Data Science</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534381" y="2810395"/>
            <a:ext cx="4739198"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近年来，各国政府已经认识到采用数据科学的好处。美国政府带头发起的一些规模最大的数据科学举措，都是在健康领域。</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数据科学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是癌症登月计划和精准医疗计划的</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圆角矩形 6"/>
          <p:cNvSpPr/>
          <p:nvPr/>
        </p:nvSpPr>
        <p:spPr>
          <a:xfrm>
            <a:off x="1534381" y="4484861"/>
            <a:ext cx="4739198" cy="163449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数据科学正在革新我们组织城市的方式</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它被用于跟踪、分析和控制环境、能源和交通系统，并为</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长期城市规划</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提供信息，如健康和智慧城市，届时我们将讨论数据科学在未来几十年将如何在我们生活中变得更加重要。</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14143" y="2184064"/>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健康与智慧城市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746" name="Picture 2" descr="智慧城市健康发展需关注的五个问题-千家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89058" y="3882416"/>
            <a:ext cx="3368561" cy="223693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The connection between the &amp;quot;11 Qualities Healthy Cities should striv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751" y="1043739"/>
            <a:ext cx="3368562" cy="2437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Governments Using Data Science</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534381" y="2810395"/>
            <a:ext cx="9912552"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月，美国总统大选，奥巴马打败竞争对手罗姆尼从而成功连任。胜利果实部分归功于大数据，因为他的竞选团队</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收集了大量数据</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，并且进行了深入分析，从而制定了</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有效的竞选策略</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圆角矩形 6"/>
          <p:cNvSpPr/>
          <p:nvPr/>
        </p:nvSpPr>
        <p:spPr>
          <a:xfrm>
            <a:off x="1534380" y="4499538"/>
            <a:ext cx="9819419"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竞选团队利用数据分析帮助奥巴马快速筹集到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亿美元资金，改变电视广告投放策略，根据数据分析模型制定出拉拢摇摆选民的最有效拉票方法，比如邮寄信件、电话或者利用社交媒体等</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14143" y="2184064"/>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美国总统竞选</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1041404" y="3544896"/>
            <a:ext cx="10100733" cy="787523"/>
          </a:xfrm>
          <a:prstGeom prst="rect">
            <a:avLst/>
          </a:prstGeom>
          <a:noFill/>
        </p:spPr>
        <p:txBody>
          <a:bodyPr wrap="square">
            <a:spAutoFit/>
          </a:bodyPr>
          <a:lstStyle/>
          <a:p>
            <a:pPr marL="742950" lvl="1" indent="-285750" algn="just">
              <a:lnSpc>
                <a:spcPct val="150000"/>
              </a:lnSpc>
              <a:spcBef>
                <a:spcPct val="20000"/>
              </a:spcBef>
              <a:buFont typeface="Arial" panose="020B0604020202020204" pitchFamily="34" charset="0"/>
              <a:buChar char="•"/>
            </a:pPr>
            <a:r>
              <a:rPr lang="zh-CN" altLang="zh-CN" sz="1600" dirty="0">
                <a:solidFill>
                  <a:prstClr val="black"/>
                </a:solidFill>
                <a:latin typeface="微软雅黑" panose="020B0503020204020204" pitchFamily="34" charset="-122"/>
                <a:ea typeface="微软雅黑" panose="020B0503020204020204" pitchFamily="34" charset="-122"/>
              </a:rPr>
              <a:t>奥巴马的竞选</a:t>
            </a:r>
            <a:r>
              <a:rPr lang="zh-CN" altLang="en-US" sz="1600" dirty="0">
                <a:solidFill>
                  <a:prstClr val="black"/>
                </a:solidFill>
                <a:latin typeface="微软雅黑" panose="020B0503020204020204" pitchFamily="34" charset="-122"/>
                <a:ea typeface="微软雅黑" panose="020B0503020204020204" pitchFamily="34" charset="-122"/>
              </a:rPr>
              <a:t>团队</a:t>
            </a:r>
            <a:r>
              <a:rPr lang="zh-CN" altLang="zh-CN" sz="1600" dirty="0">
                <a:solidFill>
                  <a:prstClr val="black"/>
                </a:solidFill>
                <a:latin typeface="微软雅黑" panose="020B0503020204020204" pitchFamily="34" charset="-122"/>
                <a:ea typeface="微软雅黑" panose="020B0503020204020204" pitchFamily="34" charset="-122"/>
              </a:rPr>
              <a:t>建立了</a:t>
            </a:r>
            <a:r>
              <a:rPr lang="zh-CN" altLang="en-US" sz="1600" dirty="0">
                <a:solidFill>
                  <a:prstClr val="black"/>
                </a:solidFill>
                <a:latin typeface="微软雅黑" panose="020B0503020204020204" pitchFamily="34" charset="-122"/>
                <a:ea typeface="微软雅黑" panose="020B0503020204020204" pitchFamily="34" charset="-122"/>
              </a:rPr>
              <a:t>有</a:t>
            </a:r>
            <a:r>
              <a:rPr lang="en-US" altLang="zh-CN" sz="1600" dirty="0">
                <a:solidFill>
                  <a:prstClr val="black"/>
                </a:solidFill>
                <a:latin typeface="微软雅黑" panose="020B0503020204020204" pitchFamily="34" charset="-122"/>
                <a:ea typeface="微软雅黑" panose="020B0503020204020204" pitchFamily="34" charset="-122"/>
              </a:rPr>
              <a:t>100</a:t>
            </a:r>
            <a:r>
              <a:rPr lang="zh-CN" altLang="zh-CN" sz="1600" dirty="0">
                <a:solidFill>
                  <a:prstClr val="black"/>
                </a:solidFill>
                <a:latin typeface="微软雅黑" panose="020B0503020204020204" pitchFamily="34" charset="-122"/>
                <a:ea typeface="微软雅黑" panose="020B0503020204020204" pitchFamily="34" charset="-122"/>
              </a:rPr>
              <a:t>个分析师的强大数据分析团队。为实现数据</a:t>
            </a:r>
            <a:r>
              <a:rPr lang="zh-CN" altLang="zh-CN" sz="1600" dirty="0">
                <a:solidFill>
                  <a:srgbClr val="FF0000"/>
                </a:solidFill>
                <a:latin typeface="微软雅黑" panose="020B0503020204020204" pitchFamily="34" charset="-122"/>
                <a:ea typeface="微软雅黑" panose="020B0503020204020204" pitchFamily="34" charset="-122"/>
              </a:rPr>
              <a:t>实时分析</a:t>
            </a:r>
            <a:r>
              <a:rPr lang="zh-CN" altLang="zh-CN" sz="1600" dirty="0">
                <a:solidFill>
                  <a:prstClr val="black"/>
                </a:solidFill>
                <a:latin typeface="微软雅黑" panose="020B0503020204020204" pitchFamily="34" charset="-122"/>
                <a:ea typeface="微软雅黑" panose="020B0503020204020204" pitchFamily="34" charset="-122"/>
              </a:rPr>
              <a:t>，他们使用</a:t>
            </a:r>
            <a:r>
              <a:rPr lang="en-US" altLang="zh-CN" sz="1600" dirty="0">
                <a:solidFill>
                  <a:prstClr val="black"/>
                </a:solidFill>
                <a:latin typeface="微软雅黑" panose="020B0503020204020204" pitchFamily="34" charset="-122"/>
                <a:ea typeface="微软雅黑" panose="020B0503020204020204" pitchFamily="34" charset="-122"/>
                <a:hlinkClick r:id="rId1"/>
              </a:rPr>
              <a:t>HP Vertica</a:t>
            </a:r>
            <a:r>
              <a:rPr lang="en-US" altLang="zh-CN" sz="1600" dirty="0">
                <a:solidFill>
                  <a:prstClr val="black"/>
                </a:solidFill>
                <a:latin typeface="微软雅黑" panose="020B0503020204020204" pitchFamily="34" charset="-122"/>
                <a:ea typeface="微软雅黑" panose="020B0503020204020204" pitchFamily="34" charset="-122"/>
              </a:rPr>
              <a:t> MPP</a:t>
            </a:r>
            <a:r>
              <a:rPr lang="zh-CN" altLang="zh-CN" sz="1600" dirty="0">
                <a:solidFill>
                  <a:prstClr val="black"/>
                </a:solidFill>
                <a:latin typeface="微软雅黑" panose="020B0503020204020204" pitchFamily="34" charset="-122"/>
                <a:ea typeface="微软雅黑" panose="020B0503020204020204" pitchFamily="34" charset="-122"/>
              </a:rPr>
              <a:t>数据库，并使用</a:t>
            </a:r>
            <a:r>
              <a:rPr lang="en-US" altLang="zh-CN" sz="1600" dirty="0">
                <a:solidFill>
                  <a:prstClr val="black"/>
                </a:solidFill>
                <a:latin typeface="微软雅黑" panose="020B0503020204020204" pitchFamily="34" charset="-122"/>
                <a:ea typeface="微软雅黑" panose="020B0503020204020204" pitchFamily="34" charset="-122"/>
              </a:rPr>
              <a:t>R</a:t>
            </a:r>
            <a:r>
              <a:rPr lang="zh-CN" altLang="zh-CN"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hlinkClick r:id="rId2"/>
              </a:rPr>
              <a:t>Stata</a:t>
            </a:r>
            <a:r>
              <a:rPr lang="zh-CN" altLang="zh-CN" sz="1600" dirty="0">
                <a:solidFill>
                  <a:prstClr val="black"/>
                </a:solidFill>
                <a:latin typeface="微软雅黑" panose="020B0503020204020204" pitchFamily="34" charset="-122"/>
                <a:ea typeface="微软雅黑" panose="020B0503020204020204" pitchFamily="34" charset="-122"/>
              </a:rPr>
              <a:t>统计软件包建立了预测模型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zh-CN" sz="1600" dirty="0">
                <a:solidFill>
                  <a:prstClr val="black"/>
                </a:solidFill>
                <a:latin typeface="微软雅黑" panose="020B0503020204020204" pitchFamily="34" charset="-122"/>
                <a:ea typeface="微软雅黑" panose="020B0503020204020204" pitchFamily="34" charset="-122"/>
              </a:rPr>
              <a:t>收集的数据规模达到</a:t>
            </a:r>
            <a:r>
              <a:rPr lang="zh-CN" altLang="zh-CN" sz="1600" dirty="0">
                <a:solidFill>
                  <a:srgbClr val="FF0000"/>
                </a:solidFill>
                <a:latin typeface="微软雅黑" panose="020B0503020204020204" pitchFamily="34" charset="-122"/>
                <a:ea typeface="微软雅黑" panose="020B0503020204020204" pitchFamily="34" charset="-122"/>
              </a:rPr>
              <a:t>几十</a:t>
            </a:r>
            <a:r>
              <a:rPr lang="en-US" altLang="zh-CN" sz="1600" dirty="0">
                <a:solidFill>
                  <a:srgbClr val="FF0000"/>
                </a:solidFill>
                <a:latin typeface="微软雅黑" panose="020B0503020204020204" pitchFamily="34" charset="-122"/>
                <a:ea typeface="微软雅黑" panose="020B0503020204020204" pitchFamily="34" charset="-122"/>
              </a:rPr>
              <a:t>TB</a:t>
            </a:r>
            <a:r>
              <a:rPr lang="zh-CN" altLang="zh-CN" sz="1600" dirty="0">
                <a:solidFill>
                  <a:prstClr val="black"/>
                </a:solidFill>
                <a:latin typeface="微软雅黑" panose="020B0503020204020204" pitchFamily="34" charset="-122"/>
                <a:ea typeface="微软雅黑" panose="020B0503020204020204" pitchFamily="34" charset="-122"/>
              </a:rPr>
              <a:t>的规模。</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14143" y="5289106"/>
            <a:ext cx="10432790" cy="1156855"/>
          </a:xfrm>
          <a:prstGeom prst="rect">
            <a:avLst/>
          </a:prstGeom>
          <a:noFill/>
        </p:spPr>
        <p:txBody>
          <a:bodyPr wrap="square">
            <a:spAutoFit/>
          </a:bodyPr>
          <a:lstStyle/>
          <a:p>
            <a:pPr marL="742950" lvl="1" indent="-285750" algn="just">
              <a:lnSpc>
                <a:spcPct val="150000"/>
              </a:lnSpc>
              <a:spcBef>
                <a:spcPct val="20000"/>
              </a:spcBef>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通过分析发现参加了“</a:t>
            </a:r>
            <a:r>
              <a:rPr lang="zh-CN" altLang="en-US" sz="1600" dirty="0">
                <a:solidFill>
                  <a:srgbClr val="FF0000"/>
                </a:solidFill>
                <a:latin typeface="微软雅黑" panose="020B0503020204020204" pitchFamily="34" charset="-122"/>
                <a:ea typeface="微软雅黑" panose="020B0503020204020204" pitchFamily="34" charset="-122"/>
              </a:rPr>
              <a:t>快速捐赠计划</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可以通过</a:t>
            </a:r>
            <a:r>
              <a:rPr lang="zh-CN" altLang="en-US" sz="1600" dirty="0">
                <a:solidFill>
                  <a:srgbClr val="FF0000"/>
                </a:solidFill>
                <a:latin typeface="微软雅黑" panose="020B0503020204020204" pitchFamily="34" charset="-122"/>
                <a:ea typeface="微软雅黑" panose="020B0503020204020204" pitchFamily="34" charset="-122"/>
              </a:rPr>
              <a:t>在线或者短信</a:t>
            </a:r>
            <a:r>
              <a:rPr lang="zh-CN" altLang="en-US" sz="1600" dirty="0">
                <a:solidFill>
                  <a:prstClr val="black"/>
                </a:solidFill>
                <a:latin typeface="微软雅黑" panose="020B0503020204020204" pitchFamily="34" charset="-122"/>
                <a:ea typeface="微软雅黑" panose="020B0503020204020204" pitchFamily="34" charset="-122"/>
              </a:rPr>
              <a:t>的方式进行捐赠，无需重复输入信用卡信息</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的人，所捐献资金是其它捐献者的</a:t>
            </a:r>
            <a:r>
              <a:rPr lang="en-US" altLang="zh-CN" sz="1600" dirty="0">
                <a:solidFill>
                  <a:prstClr val="black"/>
                </a:solidFill>
                <a:latin typeface="微软雅黑" panose="020B0503020204020204" pitchFamily="34" charset="-122"/>
                <a:ea typeface="微软雅黑" panose="020B0503020204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rPr>
              <a:t>倍，这一计划在后期被大力推广。大选最后阶段，竞选团队决定奥巴马在知名社交新闻网站</a:t>
            </a:r>
            <a:r>
              <a:rPr lang="en-US" altLang="zh-CN" sz="1600" dirty="0">
                <a:solidFill>
                  <a:prstClr val="black"/>
                </a:solidFill>
                <a:latin typeface="微软雅黑" panose="020B0503020204020204" pitchFamily="34" charset="-122"/>
                <a:ea typeface="微软雅黑" panose="020B0503020204020204" pitchFamily="34" charset="-122"/>
              </a:rPr>
              <a:t>Reddit</a:t>
            </a:r>
            <a:r>
              <a:rPr lang="zh-CN" altLang="en-US" sz="1600" dirty="0">
                <a:solidFill>
                  <a:prstClr val="black"/>
                </a:solidFill>
                <a:latin typeface="微软雅黑" panose="020B0503020204020204" pitchFamily="34" charset="-122"/>
                <a:ea typeface="微软雅黑" panose="020B0503020204020204" pitchFamily="34" charset="-122"/>
              </a:rPr>
              <a:t>上回答问题。因为数据显示，他们很大一部分目标选民在</a:t>
            </a:r>
            <a:r>
              <a:rPr lang="en-US" altLang="zh-CN" sz="1600" dirty="0">
                <a:solidFill>
                  <a:prstClr val="black"/>
                </a:solidFill>
                <a:latin typeface="微软雅黑" panose="020B0503020204020204" pitchFamily="34" charset="-122"/>
                <a:ea typeface="微软雅黑" panose="020B0503020204020204" pitchFamily="34" charset="-122"/>
              </a:rPr>
              <a:t>Reddit</a:t>
            </a:r>
            <a:r>
              <a:rPr lang="zh-CN" altLang="en-US" sz="1600" dirty="0">
                <a:solidFill>
                  <a:prstClr val="black"/>
                </a:solidFill>
                <a:latin typeface="微软雅黑" panose="020B0503020204020204" pitchFamily="34" charset="-122"/>
                <a:ea typeface="微软雅黑" panose="020B0503020204020204" pitchFamily="34" charset="-122"/>
              </a:rPr>
              <a:t>上。</a:t>
            </a:r>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17" name="Picture 2" descr="election"/>
          <p:cNvPicPr>
            <a:picLocks noChangeAspect="1" noChangeArrowheads="1"/>
          </p:cNvPicPr>
          <p:nvPr/>
        </p:nvPicPr>
        <p:blipFill rotWithShape="1">
          <a:blip r:embed="rId3">
            <a:extLst>
              <a:ext uri="{28A0092B-C50C-407E-A947-70E740481C1C}">
                <a14:useLocalDpi xmlns:a14="http://schemas.microsoft.com/office/drawing/2010/main" val="0"/>
              </a:ext>
            </a:extLst>
          </a:blip>
          <a:srcRect l="34339" t="-220" b="-1034"/>
          <a:stretch>
            <a:fillRect/>
          </a:stretch>
        </p:blipFill>
        <p:spPr bwMode="auto">
          <a:xfrm>
            <a:off x="8441585" y="707796"/>
            <a:ext cx="1540615" cy="190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10041148" y="1532140"/>
            <a:ext cx="1405785" cy="1077218"/>
          </a:xfrm>
          <a:prstGeom prst="rect">
            <a:avLst/>
          </a:prstGeom>
        </p:spPr>
        <p:txBody>
          <a:bodyPr wrap="square">
            <a:spAutoFit/>
          </a:bodyPr>
          <a:lstStyle/>
          <a:p>
            <a:pPr algn="just"/>
            <a:r>
              <a:rPr lang="en-US" altLang="zh-CN" sz="1600" dirty="0">
                <a:latin typeface="微软雅黑" panose="020B0503020204020204" pitchFamily="34" charset="-122"/>
                <a:ea typeface="微软雅黑" panose="020B0503020204020204" pitchFamily="34" charset="-122"/>
              </a:rPr>
              <a:t>Dan Wagner 2012</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年奥巴马竞选团队首席数据科学家</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82107" y="1325563"/>
            <a:ext cx="3864496" cy="511503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Science in Professional Sports</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534381" y="2810395"/>
            <a:ext cx="4819006"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成功的关键是获得</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正确的数据和找到正确的属性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。使用数据科学，我们可以发现数据集中的重要模式，这些模式可以揭示领域中的重要属性。</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圆角矩形 6"/>
          <p:cNvSpPr/>
          <p:nvPr/>
        </p:nvSpPr>
        <p:spPr>
          <a:xfrm>
            <a:off x="1534381" y="4484861"/>
            <a:ext cx="4819006"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数据科学应用于如此多领域的原因在于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如果有正确的数据，并且问题可以明确定义，那么数据科学可以提供帮助。</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14143" y="2184064"/>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专业运动</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数据科学 </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AutoShape 4" descr="Top 4 ways Big Data Science elevates sports | iunera"/>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srcRect b="25808"/>
          <a:stretch>
            <a:fillRect/>
          </a:stretch>
        </p:blipFill>
        <p:spPr>
          <a:xfrm>
            <a:off x="1682691" y="4653482"/>
            <a:ext cx="9100164" cy="1810476"/>
          </a:xfrm>
          <a:prstGeom prst="rect">
            <a:avLst/>
          </a:prstGeom>
        </p:spPr>
      </p:pic>
      <p:sp>
        <p:nvSpPr>
          <p:cNvPr id="12" name="文本框 11"/>
          <p:cNvSpPr txBox="1"/>
          <p:nvPr/>
        </p:nvSpPr>
        <p:spPr>
          <a:xfrm>
            <a:off x="562451" y="1405711"/>
            <a:ext cx="7315200" cy="52322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Data Science in Professional Sports</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Where Is Data Science Used?</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6"/>
          <p:cNvSpPr/>
          <p:nvPr/>
        </p:nvSpPr>
        <p:spPr>
          <a:xfrm>
            <a:off x="1534380" y="2810395"/>
            <a:ext cx="9248475" cy="1021556"/>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年巴西世界杯，百度推出世界杯预测栏目</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(http://trends.baidu.com/worldcup/)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。为进行预测百度预先设计了赛事预测模型。为了让这个模型更加精准，百度大数据研究院指派资深数据科学家团队，全面搜索过去</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年内全世界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987</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支球队的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3.7</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万场比赛数据。</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圆角矩形 6"/>
          <p:cNvSpPr/>
          <p:nvPr/>
        </p:nvSpPr>
        <p:spPr>
          <a:xfrm>
            <a:off x="1534380" y="4031210"/>
            <a:ext cx="9269083"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同时百度公司与国内著名彩票网站乐彩网、欧洲</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SPDEX</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指数等公司建立战略合作伙伴关系，将博彩市场数据融入到预测模型中。该模型在淘汰赛阶段，取得了非常高的预测准确率。</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14143" y="2184064"/>
            <a:ext cx="7315200"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世界杯赛事预测</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AutoShape 4" descr="Top 4 ways Big Data Science elevates sports | iunera"/>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20758" b="21266"/>
          <a:stretch>
            <a:fillRect/>
          </a:stretch>
        </p:blipFill>
        <p:spPr bwMode="auto">
          <a:xfrm>
            <a:off x="152900" y="1262699"/>
            <a:ext cx="11859107" cy="515651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8"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Why Data Science Now?</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4800867" y="5416814"/>
            <a:ext cx="4913083" cy="92581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l"/>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用户友好的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数据科学工具</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也变得可用</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收集、存储和处理数据变得</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更加容易</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23"/>
          <p:cNvSpPr/>
          <p:nvPr/>
        </p:nvSpPr>
        <p:spPr>
          <a:xfrm>
            <a:off x="4801239" y="4150795"/>
            <a:ext cx="4912337" cy="109525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l"/>
            </a:pP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计算机的能力</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有了巨大的增长</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可进行快速的矩阵运算，适应并优化了</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ML</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的使用</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21"/>
          <p:cNvSpPr/>
          <p:nvPr/>
        </p:nvSpPr>
        <p:spPr>
          <a:xfrm>
            <a:off x="4800867" y="2762343"/>
            <a:ext cx="4911591" cy="925812"/>
          </a:xfrm>
          <a:prstGeom prst="roundRect">
            <a:avLst/>
          </a:prstGeom>
          <a:solidFill>
            <a:srgbClr val="BD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l"/>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社交媒体</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帖子</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智能手机上的</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APP</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或其他渠道</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圆角矩形 20"/>
          <p:cNvSpPr/>
          <p:nvPr/>
        </p:nvSpPr>
        <p:spPr>
          <a:xfrm>
            <a:off x="4800867" y="1429173"/>
            <a:ext cx="4910844" cy="9258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l"/>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销售网点的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交易记录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l"/>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在线平台的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点击量</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圆角矩形 15"/>
          <p:cNvSpPr/>
          <p:nvPr/>
        </p:nvSpPr>
        <p:spPr>
          <a:xfrm>
            <a:off x="2120053" y="1429173"/>
            <a:ext cx="2821123" cy="225898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17"/>
          <p:cNvSpPr/>
          <p:nvPr/>
        </p:nvSpPr>
        <p:spPr>
          <a:xfrm>
            <a:off x="2120053" y="4029677"/>
            <a:ext cx="2821123" cy="22219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数据存储的商品化和规模经济，使得存储数据的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成本</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比以往任何时候</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都要低</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2717311" y="2096999"/>
            <a:ext cx="1626605" cy="923330"/>
          </a:xfrm>
          <a:prstGeom prst="rect">
            <a:avLst/>
          </a:prstGeom>
        </p:spPr>
        <p:txBody>
          <a:bodyPr wrap="square">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相对简单的数据收集驱动了</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大数据</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的出现</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2"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Why Data Science Now?</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591058" y="1690912"/>
            <a:ext cx="2400300" cy="942023"/>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关系紧密</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739030" y="1421892"/>
            <a:ext cx="2810510" cy="1480062"/>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机器学习</a:t>
            </a:r>
            <a:endParaRPr lang="zh-CN"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圆角矩形 4"/>
          <p:cNvSpPr/>
          <p:nvPr/>
        </p:nvSpPr>
        <p:spPr>
          <a:xfrm>
            <a:off x="7074395" y="1462008"/>
            <a:ext cx="2810510" cy="144506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latin typeface="微软雅黑" panose="020B0503020204020204" pitchFamily="34" charset="-122"/>
                <a:ea typeface="微软雅黑" panose="020B0503020204020204" pitchFamily="34" charset="-122"/>
                <a:sym typeface="+mn-ea"/>
              </a:rPr>
              <a:t>数据科学</a:t>
            </a:r>
            <a:endParaRPr lang="zh-CN" altLang="zh-CN" sz="2800" b="1" dirty="0">
              <a:solidFill>
                <a:srgbClr val="FF0000"/>
              </a:solidFill>
              <a:latin typeface="微软雅黑" panose="020B0503020204020204" pitchFamily="34" charset="-122"/>
              <a:ea typeface="微软雅黑" panose="020B0503020204020204" pitchFamily="34" charset="-122"/>
              <a:sym typeface="+mn-ea"/>
            </a:endParaRPr>
          </a:p>
        </p:txBody>
      </p:sp>
      <p:sp>
        <p:nvSpPr>
          <p:cNvPr id="6" name="椭圆 5"/>
          <p:cNvSpPr/>
          <p:nvPr/>
        </p:nvSpPr>
        <p:spPr>
          <a:xfrm>
            <a:off x="7605515" y="4098131"/>
            <a:ext cx="2010169" cy="149629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latin typeface="微软雅黑" panose="020B0503020204020204" pitchFamily="34" charset="-122"/>
                <a:ea typeface="微软雅黑" panose="020B0503020204020204" pitchFamily="34" charset="-122"/>
              </a:rPr>
              <a:t>深度</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r>
              <a:rPr lang="zh-CN" altLang="en-US" sz="2800" b="1" dirty="0">
                <a:solidFill>
                  <a:srgbClr val="FF0000"/>
                </a:solidFill>
                <a:latin typeface="微软雅黑" panose="020B0503020204020204" pitchFamily="34" charset="-122"/>
                <a:ea typeface="微软雅黑" panose="020B0503020204020204" pitchFamily="34" charset="-122"/>
              </a:rPr>
              <a:t>学习</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6" name="虚尾箭头 15"/>
          <p:cNvSpPr/>
          <p:nvPr/>
        </p:nvSpPr>
        <p:spPr>
          <a:xfrm rot="16200000">
            <a:off x="8201978" y="3202743"/>
            <a:ext cx="817245" cy="791210"/>
          </a:xfrm>
          <a:prstGeom prst="strip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1739030" y="3312746"/>
            <a:ext cx="5334626" cy="2531794"/>
          </a:xfrm>
          <a:prstGeom prst="rect">
            <a:avLst/>
          </a:prstGeom>
          <a:solidFill>
            <a:schemeClr val="bg1"/>
          </a:solidFill>
          <a:ln>
            <a:solidFill>
              <a:schemeClr val="accent2">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p:cNvSpPr/>
          <p:nvPr/>
        </p:nvSpPr>
        <p:spPr>
          <a:xfrm>
            <a:off x="1897125" y="3482717"/>
            <a:ext cx="1464332" cy="1006952"/>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最适合处理</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大型复杂的数据集</a:t>
            </a:r>
            <a:endParaRPr lang="zh-CN"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圆角矩形 9"/>
          <p:cNvSpPr/>
          <p:nvPr/>
        </p:nvSpPr>
        <p:spPr>
          <a:xfrm>
            <a:off x="5379840" y="4658126"/>
            <a:ext cx="1493593" cy="920112"/>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百度、谷歌的机器翻译等</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圆角矩形 10"/>
          <p:cNvSpPr/>
          <p:nvPr/>
        </p:nvSpPr>
        <p:spPr>
          <a:xfrm>
            <a:off x="5345967" y="3492401"/>
            <a:ext cx="1561340" cy="977900"/>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与大数据和计算能力的增长</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息息相关</a:t>
            </a:r>
            <a:endPar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圆角矩形 11"/>
          <p:cNvSpPr/>
          <p:nvPr/>
        </p:nvSpPr>
        <p:spPr>
          <a:xfrm>
            <a:off x="3638042" y="3492401"/>
            <a:ext cx="1561340" cy="997268"/>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训练需要</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大量的计算资源</a:t>
            </a:r>
            <a:endPar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圆角矩形 12"/>
          <p:cNvSpPr/>
          <p:nvPr/>
        </p:nvSpPr>
        <p:spPr>
          <a:xfrm>
            <a:off x="1858809" y="4659701"/>
            <a:ext cx="1464332" cy="934721"/>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Facebook</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的人脸识别、文本分析等</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圆角矩形 13"/>
          <p:cNvSpPr/>
          <p:nvPr/>
        </p:nvSpPr>
        <p:spPr>
          <a:xfrm>
            <a:off x="3587487" y="4674309"/>
            <a:ext cx="1611896" cy="920113"/>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苹果、亚马逊、微软的语音识别技术</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灯片编号占位符 6"/>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20"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Why Data Science Now?</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8" name="Picture 4" descr="AlphaGo - Wikidat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840" y="6055653"/>
            <a:ext cx="1829490" cy="480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ally, progress on regulating facial recognition - Microsoft On the Issues"/>
          <p:cNvPicPr>
            <a:picLocks noChangeAspect="1" noChangeArrowheads="1"/>
          </p:cNvPicPr>
          <p:nvPr/>
        </p:nvPicPr>
        <p:blipFill rotWithShape="1">
          <a:blip r:embed="rId2">
            <a:extLst>
              <a:ext uri="{28A0092B-C50C-407E-A947-70E740481C1C}">
                <a14:useLocalDpi xmlns:a14="http://schemas.microsoft.com/office/drawing/2010/main" val="0"/>
              </a:ext>
            </a:extLst>
          </a:blip>
          <a:srcRect t="20733" b="20733"/>
          <a:stretch>
            <a:fillRect/>
          </a:stretch>
        </p:blipFill>
        <p:spPr bwMode="auto">
          <a:xfrm>
            <a:off x="3860805" y="5994593"/>
            <a:ext cx="1829490" cy="602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Build Domain Specific Automatic Speech Recognition Models on GPUs |  NVIDIA Developer Blog"/>
          <p:cNvPicPr>
            <a:picLocks noChangeAspect="1" noChangeArrowheads="1"/>
          </p:cNvPicPr>
          <p:nvPr/>
        </p:nvPicPr>
        <p:blipFill rotWithShape="1">
          <a:blip r:embed="rId3">
            <a:extLst>
              <a:ext uri="{28A0092B-C50C-407E-A947-70E740481C1C}">
                <a14:useLocalDpi xmlns:a14="http://schemas.microsoft.com/office/drawing/2010/main" val="0"/>
              </a:ext>
            </a:extLst>
          </a:blip>
          <a:srcRect l="6437" t="24954" r="7750" b="17550"/>
          <a:stretch>
            <a:fillRect/>
          </a:stretch>
        </p:blipFill>
        <p:spPr bwMode="auto">
          <a:xfrm>
            <a:off x="5968770" y="6016225"/>
            <a:ext cx="1899407" cy="5590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lving the three-body problem faster using a deep neural network"/>
          <p:cNvPicPr>
            <a:picLocks noChangeAspect="1" noChangeArrowheads="1"/>
          </p:cNvPicPr>
          <p:nvPr/>
        </p:nvPicPr>
        <p:blipFill rotWithShape="1">
          <a:blip r:embed="rId4">
            <a:extLst>
              <a:ext uri="{28A0092B-C50C-407E-A947-70E740481C1C}">
                <a14:useLocalDpi xmlns:a14="http://schemas.microsoft.com/office/drawing/2010/main" val="0"/>
              </a:ext>
            </a:extLst>
          </a:blip>
          <a:srcRect l="28553" t="5588" r="1717" b="19596"/>
          <a:stretch>
            <a:fillRect/>
          </a:stretch>
        </p:blipFill>
        <p:spPr bwMode="auto">
          <a:xfrm>
            <a:off x="8146653" y="5994593"/>
            <a:ext cx="1258489" cy="602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644304" y="5124292"/>
            <a:ext cx="7183715" cy="1061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数据科学很快就能</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收回成本</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数据科学</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不会</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对每个项目都给出</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积极的结果</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23"/>
          <p:cNvSpPr/>
          <p:nvPr/>
        </p:nvSpPr>
        <p:spPr>
          <a:xfrm>
            <a:off x="3644305" y="3930492"/>
            <a:ext cx="7183715" cy="10306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现代</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数据科学软件易于使用</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，因此数据科学很容易做到</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需要适当</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领域知识</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和有关数据属性的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专业知识</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，及相应</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ML</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21"/>
          <p:cNvSpPr/>
          <p:nvPr/>
        </p:nvSpPr>
        <p:spPr>
          <a:xfrm>
            <a:off x="3644304" y="2730977"/>
            <a:ext cx="7183715" cy="1061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每个数据科学项目都需要</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大数据</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深度学习</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拥有</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正确的数据</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是更重要的需求</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圆角矩形 20"/>
          <p:cNvSpPr/>
          <p:nvPr/>
        </p:nvSpPr>
        <p:spPr>
          <a:xfrm>
            <a:off x="3644305" y="1507332"/>
            <a:ext cx="7183714" cy="10699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相信数据科学是一个</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自主的过程     </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数据科学需要熟练的人员在整个过程的不同阶段</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进行监督</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圆角矩形 15"/>
          <p:cNvSpPr/>
          <p:nvPr/>
        </p:nvSpPr>
        <p:spPr>
          <a:xfrm>
            <a:off x="995050" y="1495902"/>
            <a:ext cx="2688128" cy="10814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Myths one</a:t>
            </a:r>
            <a:endPar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圆角矩形 16"/>
          <p:cNvSpPr/>
          <p:nvPr/>
        </p:nvSpPr>
        <p:spPr>
          <a:xfrm>
            <a:off x="995050" y="2730977"/>
            <a:ext cx="2688128" cy="108140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Myths two</a:t>
            </a:r>
            <a:endPar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17"/>
          <p:cNvSpPr/>
          <p:nvPr/>
        </p:nvSpPr>
        <p:spPr>
          <a:xfrm>
            <a:off x="995050" y="3904457"/>
            <a:ext cx="2688128" cy="108140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Myths three</a:t>
            </a:r>
            <a:endPar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圆角矩形 18"/>
          <p:cNvSpPr/>
          <p:nvPr/>
        </p:nvSpPr>
        <p:spPr>
          <a:xfrm>
            <a:off x="995050" y="5104607"/>
            <a:ext cx="2688128" cy="108140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Myths four</a:t>
            </a:r>
            <a:endParaRPr lang="en-US" altLang="zh-CN"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4"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Myths about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4" name="Picture 6" descr="Right Wrong Red - Free image on Pixabay"/>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843" r="52687"/>
          <a:stretch>
            <a:fillRect/>
          </a:stretch>
        </p:blipFill>
        <p:spPr bwMode="auto">
          <a:xfrm>
            <a:off x="7463150" y="1774162"/>
            <a:ext cx="213360" cy="2319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ight Wrong Red - Free image on Pixabay"/>
          <p:cNvPicPr>
            <a:picLocks noChangeAspect="1" noChangeArrowheads="1"/>
          </p:cNvPicPr>
          <p:nvPr/>
        </p:nvPicPr>
        <p:blipFill rotWithShape="1">
          <a:blip r:embed="rId3">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9875519" y="2176551"/>
            <a:ext cx="213361" cy="25852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Right Wrong Red - Free image on Pixabay"/>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843" r="52687"/>
          <a:stretch>
            <a:fillRect/>
          </a:stretch>
        </p:blipFill>
        <p:spPr bwMode="auto">
          <a:xfrm>
            <a:off x="8511994" y="2978314"/>
            <a:ext cx="213360" cy="2319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Right Wrong Red - Free image on Pixabay"/>
          <p:cNvPicPr>
            <a:picLocks noChangeAspect="1" noChangeArrowheads="1"/>
          </p:cNvPicPr>
          <p:nvPr/>
        </p:nvPicPr>
        <p:blipFill rotWithShape="1">
          <a:blip r:embed="rId3">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7359639" y="3378202"/>
            <a:ext cx="213361" cy="25852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6" name="Picture 6" descr="Right Wrong Red - Free image on Pixabay"/>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843" r="52687"/>
          <a:stretch>
            <a:fillRect/>
          </a:stretch>
        </p:blipFill>
        <p:spPr bwMode="auto">
          <a:xfrm>
            <a:off x="9662159" y="4172114"/>
            <a:ext cx="213360" cy="2319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7" name="Picture 6" descr="Right Wrong Red - Free image on Pixabay"/>
          <p:cNvPicPr>
            <a:picLocks noChangeAspect="1" noChangeArrowheads="1"/>
          </p:cNvPicPr>
          <p:nvPr/>
        </p:nvPicPr>
        <p:blipFill rotWithShape="1">
          <a:blip r:embed="rId3">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10465430" y="4578549"/>
            <a:ext cx="213361" cy="25852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8" name="Picture 6" descr="Right Wrong Red - Free image on Pixabay"/>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843" r="52687"/>
          <a:stretch>
            <a:fillRect/>
          </a:stretch>
        </p:blipFill>
        <p:spPr bwMode="auto">
          <a:xfrm>
            <a:off x="6964679" y="5391314"/>
            <a:ext cx="213360" cy="2319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9" name="Picture 6" descr="Right Wrong Red - Free image on Pixabay"/>
          <p:cNvPicPr>
            <a:picLocks noChangeAspect="1" noChangeArrowheads="1"/>
          </p:cNvPicPr>
          <p:nvPr/>
        </p:nvPicPr>
        <p:blipFill rotWithShape="1">
          <a:blip r:embed="rId3">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8503919" y="5797907"/>
            <a:ext cx="213361" cy="25852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2" y="1350830"/>
            <a:ext cx="10847847"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定义：数据科学是</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关于数据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的科学或者</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研究数据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的科学。研究探索</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Cyberspace*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中数据界奥秘的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理论、方法和技术</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，研究</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对象</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是数据界中的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圆角矩形 6"/>
          <p:cNvSpPr/>
          <p:nvPr/>
        </p:nvSpPr>
        <p:spPr>
          <a:xfrm>
            <a:off x="1080655" y="2438330"/>
            <a:ext cx="10438244" cy="78319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Data science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encompasses a</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of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principles, problem definitions, algorithms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and processes for extracting nonobvious and useful patterns from large data sets.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1080655" y="6322465"/>
            <a:ext cx="9658413" cy="338554"/>
          </a:xfrm>
          <a:prstGeom prst="rect">
            <a:avLst/>
          </a:prstGeom>
          <a:noFill/>
        </p:spPr>
        <p:txBody>
          <a:bodyPr wrap="none" rtlCol="0">
            <a:spAutoFit/>
          </a:bodyPr>
          <a:lstStyle/>
          <a:p>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Cyberspace </a:t>
            </a:r>
            <a:r>
              <a:rPr lang="zh-CN" altLang="en-US" sz="1600" i="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i="1" dirty="0"/>
              <a:t>赛博空间是哲学和计算机领域中的一个抽象概念，指</a:t>
            </a:r>
            <a:r>
              <a:rPr lang="zh-CN" altLang="en-US" sz="1600" b="0" i="1" dirty="0">
                <a:solidFill>
                  <a:srgbClr val="333333"/>
                </a:solidFill>
                <a:effectLst/>
                <a:latin typeface="Arial" panose="020B0604020202020204" pitchFamily="34" charset="0"/>
              </a:rPr>
              <a:t>在计算机以及计算机网络里的虚拟现实</a:t>
            </a:r>
            <a:endParaRPr lang="zh-CN" altLang="en-US" sz="1600" i="1"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0655" y="3424000"/>
            <a:ext cx="2442674" cy="2695988"/>
          </a:xfrm>
          <a:prstGeom prst="rect">
            <a:avLst/>
          </a:prstGeom>
          <a:ln>
            <a:solidFill>
              <a:srgbClr val="11C2FA"/>
            </a:solidFill>
          </a:ln>
        </p:spPr>
      </p:pic>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1522"/>
          <a:stretch>
            <a:fillRect/>
          </a:stretch>
        </p:blipFill>
        <p:spPr bwMode="auto">
          <a:xfrm>
            <a:off x="3890897" y="3411467"/>
            <a:ext cx="2798650" cy="2695989"/>
          </a:xfrm>
          <a:prstGeom prst="rect">
            <a:avLst/>
          </a:prstGeom>
          <a:noFill/>
          <a:ln>
            <a:solidFill>
              <a:srgbClr val="11C2FA"/>
            </a:solidFill>
          </a:ln>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115" y="3411467"/>
            <a:ext cx="4461784" cy="2696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7268" t="33265" r="39505" b="33689"/>
          <a:stretch>
            <a:fillRect/>
          </a:stretch>
        </p:blipFill>
        <p:spPr>
          <a:xfrm>
            <a:off x="1441009" y="2250960"/>
            <a:ext cx="1938528" cy="1586452"/>
          </a:xfrm>
          <a:prstGeom prst="rect">
            <a:avLst/>
          </a:prstGeom>
        </p:spPr>
      </p:pic>
      <p:sp>
        <p:nvSpPr>
          <p:cNvPr id="19" name="椭圆 21"/>
          <p:cNvSpPr>
            <a:spLocks noChangeArrowheads="1"/>
          </p:cNvSpPr>
          <p:nvPr/>
        </p:nvSpPr>
        <p:spPr bwMode="auto">
          <a:xfrm>
            <a:off x="4296953" y="2540424"/>
            <a:ext cx="1223962" cy="1223963"/>
          </a:xfrm>
          <a:prstGeom prst="ellipse">
            <a:avLst/>
          </a:prstGeom>
          <a:solidFill>
            <a:srgbClr val="00B0F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需要</a:t>
            </a:r>
            <a:endPar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监督</a:t>
            </a:r>
            <a:endPar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0" name="椭圆 23"/>
          <p:cNvSpPr>
            <a:spLocks noChangeArrowheads="1"/>
          </p:cNvSpPr>
          <p:nvPr/>
        </p:nvSpPr>
        <p:spPr bwMode="auto">
          <a:xfrm>
            <a:off x="2614283" y="5114310"/>
            <a:ext cx="1223962" cy="1223962"/>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分析结果</a:t>
            </a:r>
            <a:endPar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1" name="椭圆 25"/>
          <p:cNvSpPr>
            <a:spLocks noChangeArrowheads="1"/>
          </p:cNvSpPr>
          <p:nvPr/>
        </p:nvSpPr>
        <p:spPr bwMode="auto">
          <a:xfrm>
            <a:off x="4296954" y="4037471"/>
            <a:ext cx="1223963" cy="1223963"/>
          </a:xfrm>
          <a:prstGeom prst="ellipse">
            <a:avLst/>
          </a:prstGeom>
          <a:solidFill>
            <a:srgbClr val="92D05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设置</a:t>
            </a:r>
            <a:endPar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问题</a:t>
            </a:r>
            <a:endPar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2" name="椭圆 26"/>
          <p:cNvSpPr>
            <a:spLocks noChangeArrowheads="1"/>
          </p:cNvSpPr>
          <p:nvPr/>
        </p:nvSpPr>
        <p:spPr bwMode="auto">
          <a:xfrm>
            <a:off x="3627982" y="1249403"/>
            <a:ext cx="1223963" cy="1223963"/>
          </a:xfrm>
          <a:prstGeom prst="ellipse">
            <a:avLst/>
          </a:prstGeom>
          <a:solidFill>
            <a:srgbClr val="FC9204"/>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最大误解</a:t>
            </a:r>
            <a:endPar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3" name="直接连接符 29"/>
          <p:cNvSpPr>
            <a:spLocks noChangeShapeType="1"/>
          </p:cNvSpPr>
          <p:nvPr/>
        </p:nvSpPr>
        <p:spPr bwMode="auto">
          <a:xfrm flipV="1">
            <a:off x="3142207" y="2184441"/>
            <a:ext cx="474663" cy="333375"/>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直接连接符 35"/>
          <p:cNvSpPr>
            <a:spLocks noChangeShapeType="1"/>
          </p:cNvSpPr>
          <p:nvPr/>
        </p:nvSpPr>
        <p:spPr bwMode="auto">
          <a:xfrm flipV="1">
            <a:off x="3350803" y="3259562"/>
            <a:ext cx="863600" cy="71437"/>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直接连接符 36"/>
          <p:cNvSpPr>
            <a:spLocks noChangeShapeType="1"/>
          </p:cNvSpPr>
          <p:nvPr/>
        </p:nvSpPr>
        <p:spPr bwMode="auto">
          <a:xfrm>
            <a:off x="2893308" y="4396752"/>
            <a:ext cx="248899" cy="485896"/>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直接连接符 37"/>
          <p:cNvSpPr>
            <a:spLocks noChangeShapeType="1"/>
          </p:cNvSpPr>
          <p:nvPr/>
        </p:nvSpPr>
        <p:spPr bwMode="auto">
          <a:xfrm>
            <a:off x="3326287" y="3908849"/>
            <a:ext cx="970666" cy="467518"/>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4867780" y="1283750"/>
            <a:ext cx="1831048" cy="874214"/>
          </a:xfrm>
          <a:prstGeom prst="rect">
            <a:avLst/>
          </a:prstGeom>
          <a:noFill/>
        </p:spPr>
        <p:txBody>
          <a:bodyPr wrap="square" rtlCol="0">
            <a:spAutoFit/>
          </a:bodyPr>
          <a:lstStyle/>
          <a:p>
            <a:pPr>
              <a:lnSpc>
                <a:spcPct val="150000"/>
              </a:lnSpc>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相信数据科学是一个自主的过程</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p:cNvSpPr txBox="1"/>
          <p:nvPr/>
        </p:nvSpPr>
        <p:spPr>
          <a:xfrm>
            <a:off x="5603372" y="2660610"/>
            <a:ext cx="2883522" cy="874214"/>
          </a:xfrm>
          <a:prstGeom prst="rect">
            <a:avLst/>
          </a:prstGeom>
          <a:noFill/>
        </p:spPr>
        <p:txBody>
          <a:bodyPr wrap="square" rtlCol="0">
            <a:spAutoFit/>
          </a:bodyPr>
          <a:lstStyle/>
          <a:p>
            <a:pPr>
              <a:lnSpc>
                <a:spcPct val="150000"/>
              </a:lnSpc>
            </a:pPr>
            <a:r>
              <a:rPr kumimoji="1"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需要熟练的人员在整个过程的不同阶段进行监督</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p:cNvSpPr txBox="1"/>
          <p:nvPr/>
        </p:nvSpPr>
        <p:spPr>
          <a:xfrm>
            <a:off x="5603466" y="4229133"/>
            <a:ext cx="4201028" cy="874214"/>
          </a:xfrm>
          <a:prstGeom prst="rect">
            <a:avLst/>
          </a:prstGeom>
          <a:noFill/>
        </p:spPr>
        <p:txBody>
          <a:bodyPr wrap="square" rtlCol="0">
            <a:spAutoFit/>
          </a:bodyPr>
          <a:lstStyle/>
          <a:p>
            <a:pPr>
              <a:lnSpc>
                <a:spcPct val="150000"/>
              </a:lnSpc>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需要人工分析人员来构建问题框架，设计和准备数据，选择最合适的</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ML</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算法</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p:cNvSpPr txBox="1"/>
          <p:nvPr/>
        </p:nvSpPr>
        <p:spPr>
          <a:xfrm>
            <a:off x="3874822" y="5482138"/>
            <a:ext cx="3966647" cy="874214"/>
          </a:xfrm>
          <a:prstGeom prst="rect">
            <a:avLst/>
          </a:prstGeom>
          <a:noFill/>
        </p:spPr>
        <p:txBody>
          <a:bodyPr wrap="square" rtlCol="0">
            <a:spAutoFit/>
          </a:bodyPr>
          <a:lstStyle/>
          <a:p>
            <a:pPr>
              <a:lnSpc>
                <a:spcPct val="150000"/>
              </a:lnSpc>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批判性地解释分析结果，并根据分析所揭示的洞察力计划适当的行动</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582388" y="3828568"/>
            <a:ext cx="1661350" cy="369332"/>
          </a:xfrm>
          <a:prstGeom prst="rect">
            <a:avLst/>
          </a:prstGeom>
          <a:noFill/>
        </p:spPr>
        <p:txBody>
          <a:bodyPr wrap="square" rtlCol="0">
            <a:spAutoFit/>
          </a:bodyPr>
          <a:lstStyle/>
          <a:p>
            <a:r>
              <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Data Science</a:t>
            </a:r>
            <a:endParaRPr lang="zh-CN" altLang="en-US"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30" name="标题 1"/>
          <p:cNvSpPr txBox="1"/>
          <p:nvPr/>
        </p:nvSpPr>
        <p:spPr>
          <a:xfrm>
            <a:off x="101032" y="0"/>
            <a:ext cx="11881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Myths about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Picture 6" descr="Right Wrong Red - Free image on Pixabay"/>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843" r="52687"/>
          <a:stretch>
            <a:fillRect/>
          </a:stretch>
        </p:blipFill>
        <p:spPr bwMode="auto">
          <a:xfrm>
            <a:off x="6855748" y="1429067"/>
            <a:ext cx="571483" cy="62130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Right Wrong Red - Free image on Pixabay"/>
          <p:cNvPicPr>
            <a:picLocks noChangeAspect="1" noChangeArrowheads="1"/>
          </p:cNvPicPr>
          <p:nvPr/>
        </p:nvPicPr>
        <p:blipFill rotWithShape="1">
          <a:blip r:embed="rId4">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8486894" y="2882849"/>
            <a:ext cx="487029" cy="5901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descr="Right Wrong Red - Free image on Pixabay"/>
          <p:cNvPicPr>
            <a:picLocks noChangeAspect="1" noChangeArrowheads="1"/>
          </p:cNvPicPr>
          <p:nvPr/>
        </p:nvPicPr>
        <p:blipFill rotWithShape="1">
          <a:blip r:embed="rId4">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9804494" y="4418510"/>
            <a:ext cx="487029" cy="5901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Right Wrong Red - Free image on Pixabay"/>
          <p:cNvPicPr>
            <a:picLocks noChangeAspect="1" noChangeArrowheads="1"/>
          </p:cNvPicPr>
          <p:nvPr/>
        </p:nvPicPr>
        <p:blipFill rotWithShape="1">
          <a:blip r:embed="rId4">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57187"/>
          <a:stretch>
            <a:fillRect/>
          </a:stretch>
        </p:blipFill>
        <p:spPr bwMode="auto">
          <a:xfrm>
            <a:off x="7841469" y="5733069"/>
            <a:ext cx="487029" cy="5901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
            <a:ext cx="12192000" cy="6858001"/>
            <a:chOff x="390232" y="286325"/>
            <a:chExt cx="11411536" cy="5973226"/>
          </a:xfrm>
        </p:grpSpPr>
        <p:pic>
          <p:nvPicPr>
            <p:cNvPr id="3074" name="Picture 2" descr="Practical or Theory: What Makes You Pro After Bachelor in Technology? -  Sharda University B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390232" y="286325"/>
              <a:ext cx="11411536" cy="59732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1465573" y="954843"/>
              <a:ext cx="2822522" cy="989089"/>
            </a:xfrm>
            <a:prstGeom prst="rect">
              <a:avLst/>
            </a:prstGeom>
          </p:spPr>
        </p:pic>
        <p:pic>
          <p:nvPicPr>
            <p:cNvPr id="6" name="图片 5"/>
            <p:cNvPicPr>
              <a:picLocks noChangeAspect="1"/>
            </p:cNvPicPr>
            <p:nvPr/>
          </p:nvPicPr>
          <p:blipFill>
            <a:blip r:embed="rId3"/>
            <a:stretch>
              <a:fillRect/>
            </a:stretch>
          </p:blipFill>
          <p:spPr>
            <a:xfrm>
              <a:off x="7684258" y="873125"/>
              <a:ext cx="3677984" cy="1267909"/>
            </a:xfrm>
            <a:prstGeom prst="rect">
              <a:avLst/>
            </a:prstGeom>
          </p:spPr>
        </p:pic>
        <p:sp>
          <p:nvSpPr>
            <p:cNvPr id="7" name="文本框 6"/>
            <p:cNvSpPr txBox="1"/>
            <p:nvPr/>
          </p:nvSpPr>
          <p:spPr>
            <a:xfrm>
              <a:off x="1388535" y="1382479"/>
              <a:ext cx="2836753"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THEORY</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sp>
          <p:nvSpPr>
            <p:cNvPr id="10" name="文本框 9"/>
            <p:cNvSpPr txBox="1"/>
            <p:nvPr/>
          </p:nvSpPr>
          <p:spPr>
            <a:xfrm>
              <a:off x="7837658" y="1406838"/>
              <a:ext cx="3844414"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PRACTICAL</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0D4EF626-F2E7-47E8-A3E5-EAE9C4555C6D}" type="slidenum">
              <a:rPr lang="zh-CN" altLang="en-US"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第一次作业</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4466" y="1893997"/>
            <a:ext cx="10572681" cy="510717"/>
          </a:xfrm>
          <a:prstGeom prst="rect">
            <a:avLst/>
          </a:prstGeom>
        </p:spPr>
        <p:txBody>
          <a:bodyPr wrap="square">
            <a:spAutoFit/>
          </a:bodyPr>
          <a:lstStyle/>
          <a:p>
            <a:pPr algn="ctr">
              <a:lnSpc>
                <a:spcPct val="125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Python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了解并安装相应软件</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descr="Python 101 快速入門教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617" y="2689845"/>
            <a:ext cx="9080129" cy="3843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1052" y="1167950"/>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Anaconda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个人版</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Python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开发环境介绍</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1369695" y="5690050"/>
            <a:ext cx="6168390" cy="369332"/>
          </a:xfrm>
          <a:prstGeom prst="rect">
            <a:avLst/>
          </a:prstGeom>
          <a:noFill/>
        </p:spPr>
        <p:txBody>
          <a:bodyPr wrap="square">
            <a:spAutoFit/>
          </a:bodyPr>
          <a:lstStyle/>
          <a:p>
            <a:r>
              <a:rPr lang="en-US" altLang="zh-CN" dirty="0">
                <a:hlinkClick r:id="rId1"/>
              </a:rPr>
              <a:t>Anaconda | Individual Edition</a:t>
            </a:r>
            <a:endParaRPr lang="zh-CN" altLang="en-US" dirty="0"/>
          </a:p>
        </p:txBody>
      </p:sp>
      <p:sp>
        <p:nvSpPr>
          <p:cNvPr id="13" name="内容占位符 2"/>
          <p:cNvSpPr txBox="1"/>
          <p:nvPr/>
        </p:nvSpPr>
        <p:spPr>
          <a:xfrm>
            <a:off x="843793" y="4993562"/>
            <a:ext cx="7886700"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 下载链接</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8852413" y="1942752"/>
            <a:ext cx="2372906" cy="2153423"/>
          </a:xfrm>
          <a:prstGeom prst="rect">
            <a:avLst/>
          </a:prstGeom>
        </p:spPr>
      </p:pic>
      <p:sp>
        <p:nvSpPr>
          <p:cNvPr id="20" name="文本框 19"/>
          <p:cNvSpPr txBox="1"/>
          <p:nvPr/>
        </p:nvSpPr>
        <p:spPr>
          <a:xfrm>
            <a:off x="965713" y="1790607"/>
            <a:ext cx="7233407" cy="2951898"/>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Anaconda</a:t>
            </a:r>
            <a:r>
              <a:rPr lang="zh-CN" altLang="en-US" dirty="0">
                <a:latin typeface="微软雅黑" panose="020B0503020204020204" pitchFamily="34" charset="-122"/>
                <a:ea typeface="微软雅黑" panose="020B0503020204020204" pitchFamily="34" charset="-122"/>
              </a:rPr>
              <a:t>是一个用于科学计算的</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发行版，支持 </a:t>
            </a:r>
            <a:r>
              <a:rPr lang="en-US" altLang="zh-CN" dirty="0">
                <a:latin typeface="微软雅黑" panose="020B0503020204020204" pitchFamily="34" charset="-122"/>
                <a:ea typeface="微软雅黑" panose="020B0503020204020204" pitchFamily="34" charset="-122"/>
              </a:rPr>
              <a:t>Linux, Mac, Windows</a:t>
            </a:r>
            <a:r>
              <a:rPr lang="zh-CN" altLang="en-US" dirty="0">
                <a:latin typeface="微软雅黑" panose="020B0503020204020204" pitchFamily="34" charset="-122"/>
                <a:ea typeface="微软雅黑" panose="020B0503020204020204" pitchFamily="34" charset="-122"/>
              </a:rPr>
              <a:t>系统，提供了包管理与环境管理的功能，可以很方便地解决多版本</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并存、切换以及各种第三方包安装问题。</a:t>
            </a:r>
            <a:r>
              <a:rPr lang="en-US" altLang="zh-CN" dirty="0">
                <a:latin typeface="微软雅黑" panose="020B0503020204020204" pitchFamily="34" charset="-122"/>
                <a:ea typeface="微软雅黑" panose="020B0503020204020204" pitchFamily="34" charset="-122"/>
              </a:rPr>
              <a:t>Anaconda</a:t>
            </a:r>
            <a:r>
              <a:rPr lang="zh-CN" altLang="en-US" dirty="0">
                <a:latin typeface="微软雅黑" panose="020B0503020204020204" pitchFamily="34" charset="-122"/>
                <a:ea typeface="微软雅黑" panose="020B0503020204020204" pitchFamily="34" charset="-122"/>
              </a:rPr>
              <a:t>利用工具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命令</a:t>
            </a:r>
            <a:r>
              <a:rPr lang="en-US" altLang="zh-CN" dirty="0" err="1">
                <a:latin typeface="微软雅黑" panose="020B0503020204020204" pitchFamily="34" charset="-122"/>
                <a:ea typeface="微软雅黑" panose="020B0503020204020204" pitchFamily="34" charset="-122"/>
              </a:rPr>
              <a:t>conda</a:t>
            </a:r>
            <a:r>
              <a:rPr lang="zh-CN" altLang="en-US" dirty="0">
                <a:latin typeface="微软雅黑" panose="020B0503020204020204" pitchFamily="34" charset="-122"/>
                <a:ea typeface="微软雅黑" panose="020B0503020204020204" pitchFamily="34" charset="-122"/>
              </a:rPr>
              <a:t>来进行</a:t>
            </a:r>
            <a:r>
              <a:rPr lang="en-US" altLang="zh-CN" dirty="0">
                <a:latin typeface="微软雅黑" panose="020B0503020204020204" pitchFamily="34" charset="-122"/>
                <a:ea typeface="微软雅黑" panose="020B0503020204020204" pitchFamily="34" charset="-122"/>
              </a:rPr>
              <a:t>package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environment</a:t>
            </a:r>
            <a:r>
              <a:rPr lang="zh-CN" altLang="en-US" dirty="0">
                <a:latin typeface="微软雅黑" panose="020B0503020204020204" pitchFamily="34" charset="-122"/>
                <a:ea typeface="微软雅黑" panose="020B0503020204020204" pitchFamily="34" charset="-122"/>
              </a:rPr>
              <a:t>的管理，并且已经包含了</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和相关的配套工具</a:t>
            </a:r>
            <a:endParaRPr lang="zh-CN" altLang="en-US" dirty="0">
              <a:latin typeface="微软雅黑" panose="020B0503020204020204" pitchFamily="34" charset="-122"/>
              <a:ea typeface="微软雅黑" panose="020B0503020204020204" pitchFamily="34" charset="-122"/>
            </a:endParaRPr>
          </a:p>
          <a:p>
            <a:pPr>
              <a:lnSpc>
                <a:spcPct val="150000"/>
              </a:lnSpc>
            </a:pP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Anaconda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安装</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912495" y="1119823"/>
            <a:ext cx="2784550" cy="2151698"/>
          </a:xfrm>
          <a:prstGeom prst="rect">
            <a:avLst/>
          </a:prstGeom>
        </p:spPr>
      </p:pic>
      <p:pic>
        <p:nvPicPr>
          <p:cNvPr id="6" name="图片 5"/>
          <p:cNvPicPr>
            <a:picLocks noChangeAspect="1"/>
          </p:cNvPicPr>
          <p:nvPr/>
        </p:nvPicPr>
        <p:blipFill>
          <a:blip r:embed="rId2"/>
          <a:stretch>
            <a:fillRect/>
          </a:stretch>
        </p:blipFill>
        <p:spPr>
          <a:xfrm>
            <a:off x="4309110" y="1119823"/>
            <a:ext cx="2784550" cy="2165152"/>
          </a:xfrm>
          <a:prstGeom prst="rect">
            <a:avLst/>
          </a:prstGeom>
        </p:spPr>
      </p:pic>
      <p:pic>
        <p:nvPicPr>
          <p:cNvPr id="11" name="图片 10"/>
          <p:cNvPicPr>
            <a:picLocks noChangeAspect="1"/>
          </p:cNvPicPr>
          <p:nvPr/>
        </p:nvPicPr>
        <p:blipFill>
          <a:blip r:embed="rId3"/>
          <a:stretch>
            <a:fillRect/>
          </a:stretch>
        </p:blipFill>
        <p:spPr>
          <a:xfrm>
            <a:off x="7680797" y="1106369"/>
            <a:ext cx="2828757" cy="2165152"/>
          </a:xfrm>
          <a:prstGeom prst="rect">
            <a:avLst/>
          </a:prstGeom>
        </p:spPr>
      </p:pic>
      <p:pic>
        <p:nvPicPr>
          <p:cNvPr id="14" name="图片 13"/>
          <p:cNvPicPr>
            <a:picLocks noChangeAspect="1"/>
          </p:cNvPicPr>
          <p:nvPr/>
        </p:nvPicPr>
        <p:blipFill>
          <a:blip r:embed="rId4"/>
          <a:stretch>
            <a:fillRect/>
          </a:stretch>
        </p:blipFill>
        <p:spPr>
          <a:xfrm>
            <a:off x="905355" y="4063205"/>
            <a:ext cx="2791690" cy="2151698"/>
          </a:xfrm>
          <a:prstGeom prst="rect">
            <a:avLst/>
          </a:prstGeom>
        </p:spPr>
      </p:pic>
      <p:pic>
        <p:nvPicPr>
          <p:cNvPr id="16" name="图片 15"/>
          <p:cNvPicPr>
            <a:picLocks noChangeAspect="1"/>
          </p:cNvPicPr>
          <p:nvPr/>
        </p:nvPicPr>
        <p:blipFill>
          <a:blip r:embed="rId5"/>
          <a:stretch>
            <a:fillRect/>
          </a:stretch>
        </p:blipFill>
        <p:spPr>
          <a:xfrm>
            <a:off x="4309110" y="4063205"/>
            <a:ext cx="2791690" cy="2151698"/>
          </a:xfrm>
          <a:prstGeom prst="rect">
            <a:avLst/>
          </a:prstGeom>
        </p:spPr>
      </p:pic>
      <p:pic>
        <p:nvPicPr>
          <p:cNvPr id="18" name="图片 17"/>
          <p:cNvPicPr>
            <a:picLocks noChangeAspect="1"/>
          </p:cNvPicPr>
          <p:nvPr/>
        </p:nvPicPr>
        <p:blipFill>
          <a:blip r:embed="rId6"/>
          <a:stretch>
            <a:fillRect/>
          </a:stretch>
        </p:blipFill>
        <p:spPr>
          <a:xfrm>
            <a:off x="7693187" y="4049751"/>
            <a:ext cx="2816367" cy="2165152"/>
          </a:xfrm>
          <a:prstGeom prst="rect">
            <a:avLst/>
          </a:prstGeom>
        </p:spPr>
      </p:pic>
      <p:sp>
        <p:nvSpPr>
          <p:cNvPr id="19" name="文本框 18"/>
          <p:cNvSpPr txBox="1"/>
          <p:nvPr/>
        </p:nvSpPr>
        <p:spPr>
          <a:xfrm>
            <a:off x="1006615" y="3451860"/>
            <a:ext cx="258917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双击打开安装包，点击</a:t>
            </a:r>
            <a:r>
              <a:rPr lang="en-US" altLang="zh-CN" sz="1400" dirty="0">
                <a:latin typeface="微软雅黑" panose="020B0503020204020204" pitchFamily="34" charset="-122"/>
                <a:ea typeface="微软雅黑" panose="020B0503020204020204" pitchFamily="34" charset="-122"/>
              </a:rPr>
              <a:t>Next</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992376" y="3451859"/>
            <a:ext cx="141801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点击</a:t>
            </a:r>
            <a:r>
              <a:rPr lang="en-US" altLang="zh-CN" sz="1400" dirty="0">
                <a:latin typeface="微软雅黑" panose="020B0503020204020204" pitchFamily="34" charset="-122"/>
                <a:ea typeface="微软雅黑" panose="020B0503020204020204" pitchFamily="34" charset="-122"/>
              </a:rPr>
              <a:t> I Agree</a:t>
            </a:r>
            <a:endParaRPr lang="en-US" altLang="zh-CN" sz="14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8652804" y="3451859"/>
            <a:ext cx="115288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3. </a:t>
            </a:r>
            <a:r>
              <a:rPr lang="zh-CN" altLang="en-US" sz="1400" dirty="0">
                <a:latin typeface="微软雅黑" panose="020B0503020204020204" pitchFamily="34" charset="-122"/>
                <a:ea typeface="微软雅黑" panose="020B0503020204020204" pitchFamily="34" charset="-122"/>
              </a:rPr>
              <a:t>点击</a:t>
            </a:r>
            <a:r>
              <a:rPr lang="en-US" altLang="zh-CN" sz="1400" dirty="0">
                <a:latin typeface="微软雅黑" panose="020B0503020204020204" pitchFamily="34" charset="-122"/>
                <a:ea typeface="微软雅黑" panose="020B0503020204020204" pitchFamily="34" charset="-122"/>
              </a:rPr>
              <a:t>Next</a:t>
            </a:r>
            <a:endParaRPr lang="zh-CN" altLang="en-US"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006615" y="6364582"/>
            <a:ext cx="240963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选择安装路径，点击</a:t>
            </a:r>
            <a:r>
              <a:rPr lang="en-US" altLang="zh-CN" sz="1400" dirty="0">
                <a:latin typeface="微软雅黑" panose="020B0503020204020204" pitchFamily="34" charset="-122"/>
                <a:ea typeface="微软雅黑" panose="020B0503020204020204" pitchFamily="34" charset="-122"/>
              </a:rPr>
              <a:t>Next</a:t>
            </a:r>
            <a:endParaRPr lang="zh-CN" altLang="en-US" sz="14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4042147" y="6364582"/>
            <a:ext cx="3318473"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5. </a:t>
            </a:r>
            <a:r>
              <a:rPr lang="zh-CN" altLang="en-US" sz="1400" dirty="0">
                <a:latin typeface="微软雅黑" panose="020B0503020204020204" pitchFamily="34" charset="-122"/>
                <a:ea typeface="微软雅黑" panose="020B0503020204020204" pitchFamily="34" charset="-122"/>
              </a:rPr>
              <a:t>勾选添加</a:t>
            </a:r>
            <a:r>
              <a:rPr lang="en-US" altLang="zh-CN" sz="1400" dirty="0">
                <a:latin typeface="微软雅黑" panose="020B0503020204020204" pitchFamily="34" charset="-122"/>
                <a:ea typeface="微软雅黑" panose="020B0503020204020204" pitchFamily="34" charset="-122"/>
              </a:rPr>
              <a:t>Anaconda</a:t>
            </a:r>
            <a:r>
              <a:rPr lang="zh-CN" altLang="en-US" sz="1400" dirty="0">
                <a:latin typeface="微软雅黑" panose="020B0503020204020204" pitchFamily="34" charset="-122"/>
                <a:ea typeface="微软雅黑" panose="020B0503020204020204" pitchFamily="34" charset="-122"/>
              </a:rPr>
              <a:t>至</a:t>
            </a:r>
            <a:r>
              <a:rPr lang="en-US" altLang="zh-CN" sz="1400" dirty="0">
                <a:latin typeface="微软雅黑" panose="020B0503020204020204" pitchFamily="34" charset="-122"/>
                <a:ea typeface="微软雅黑" panose="020B0503020204020204" pitchFamily="34" charset="-122"/>
              </a:rPr>
              <a:t>PATH</a:t>
            </a:r>
            <a:r>
              <a:rPr lang="zh-CN" altLang="en-US" sz="1400" dirty="0">
                <a:latin typeface="微软雅黑" panose="020B0503020204020204" pitchFamily="34" charset="-122"/>
                <a:ea typeface="微软雅黑" panose="020B0503020204020204" pitchFamily="34" charset="-122"/>
              </a:rPr>
              <a:t>环境变量</a:t>
            </a:r>
            <a:endParaRPr lang="zh-CN" altLang="en-US" sz="1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363244" y="6351129"/>
            <a:ext cx="146386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等待安装完成</a:t>
            </a:r>
            <a:endParaRPr lang="zh-CN" altLang="en-US" sz="1400" dirty="0">
              <a:latin typeface="微软雅黑" panose="020B0503020204020204" pitchFamily="34" charset="-122"/>
              <a:ea typeface="微软雅黑" panose="020B0503020204020204" pitchFamily="34" charset="-122"/>
            </a:endParaRPr>
          </a:p>
        </p:txBody>
      </p:sp>
      <p:sp>
        <p:nvSpPr>
          <p:cNvPr id="30" name="箭头: 右 29"/>
          <p:cNvSpPr/>
          <p:nvPr/>
        </p:nvSpPr>
        <p:spPr>
          <a:xfrm>
            <a:off x="3829736" y="2111473"/>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7239113" y="2077817"/>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p:cNvSpPr/>
          <p:nvPr/>
        </p:nvSpPr>
        <p:spPr>
          <a:xfrm>
            <a:off x="461046" y="5045758"/>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p:cNvSpPr/>
          <p:nvPr/>
        </p:nvSpPr>
        <p:spPr>
          <a:xfrm>
            <a:off x="3850479" y="5045758"/>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a:off x="7263200" y="5012102"/>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Conda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安装源修改</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264794" y="1140897"/>
            <a:ext cx="11485245" cy="369332"/>
          </a:xfrm>
          <a:prstGeom prst="rect">
            <a:avLst/>
          </a:prstGeom>
          <a:noFill/>
        </p:spPr>
        <p:txBody>
          <a:bodyPr wrap="square">
            <a:spAutoFit/>
          </a:bodyPr>
          <a:lstStyle/>
          <a:p>
            <a:r>
              <a:rPr lang="en-US" altLang="zh-CN" dirty="0">
                <a:solidFill>
                  <a:srgbClr val="4D4D4D"/>
                </a:solidFill>
                <a:latin typeface="微软雅黑" panose="020B0503020204020204" pitchFamily="34" charset="-122"/>
                <a:ea typeface="微软雅黑" panose="020B0503020204020204" pitchFamily="34" charset="-122"/>
              </a:rPr>
              <a:t>A</a:t>
            </a:r>
            <a:r>
              <a:rPr lang="en-US" altLang="zh-CN" b="0" i="0" dirty="0">
                <a:solidFill>
                  <a:srgbClr val="4D4D4D"/>
                </a:solidFill>
                <a:effectLst/>
                <a:latin typeface="微软雅黑" panose="020B0503020204020204" pitchFamily="34" charset="-122"/>
                <a:ea typeface="微软雅黑" panose="020B0503020204020204" pitchFamily="34" charset="-122"/>
              </a:rPr>
              <a:t>naconda</a:t>
            </a:r>
            <a:r>
              <a:rPr lang="zh-CN" altLang="en-US" b="0" i="0" dirty="0">
                <a:solidFill>
                  <a:srgbClr val="4D4D4D"/>
                </a:solidFill>
                <a:effectLst/>
                <a:latin typeface="微软雅黑" panose="020B0503020204020204" pitchFamily="34" charset="-122"/>
                <a:ea typeface="微软雅黑" panose="020B0503020204020204" pitchFamily="34" charset="-122"/>
              </a:rPr>
              <a:t>默认的各种包的下载源服务器在国外，下载速度慢，所以需要配置国内的下载镜像加快安装速度</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78154" y="3693737"/>
            <a:ext cx="8407943"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config –add channels https://mirrors.tuna.tsinghua.edu.cn/anaconda/pkgs/main </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478153" y="4089343"/>
            <a:ext cx="8018414"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config –add channels https://mirrors.tuna.tsinghua.edu.cn/anaconda/pkgs/r </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478153" y="4458675"/>
            <a:ext cx="8517075"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config –add channels https://mirrors.tuna.tsinghua.edu.cn/anaconda/pkgs/msys2 </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478153" y="4854281"/>
            <a:ext cx="1484381"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conda</a:t>
            </a:r>
            <a:r>
              <a:rPr lang="en-US" altLang="zh-CN" dirty="0">
                <a:latin typeface="Times New Roman" panose="02020603050405020304" pitchFamily="18" charset="0"/>
                <a:cs typeface="Times New Roman" panose="02020603050405020304" pitchFamily="18" charset="0"/>
              </a:rPr>
              <a:t> clean -</a:t>
            </a:r>
            <a:r>
              <a:rPr lang="en-US" altLang="zh-CN" dirty="0" err="1">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p:txBody>
      </p:sp>
      <p:sp>
        <p:nvSpPr>
          <p:cNvPr id="16" name="矩形 15"/>
          <p:cNvSpPr/>
          <p:nvPr/>
        </p:nvSpPr>
        <p:spPr>
          <a:xfrm>
            <a:off x="264793" y="1634387"/>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操作步骤</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5291404" y="5038947"/>
            <a:ext cx="6410325" cy="1466850"/>
          </a:xfrm>
          <a:prstGeom prst="rect">
            <a:avLst/>
          </a:prstGeom>
        </p:spPr>
      </p:pic>
      <p:sp>
        <p:nvSpPr>
          <p:cNvPr id="21" name="文本框 20"/>
          <p:cNvSpPr txBox="1"/>
          <p:nvPr/>
        </p:nvSpPr>
        <p:spPr>
          <a:xfrm>
            <a:off x="532718" y="2495036"/>
            <a:ext cx="479490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在开始菜单打开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Anaconda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Powershell</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Prompt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32718" y="2987290"/>
            <a:ext cx="173797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执行以下命令</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2"/>
          <a:stretch>
            <a:fillRect/>
          </a:stretch>
        </p:blipFill>
        <p:spPr>
          <a:xfrm>
            <a:off x="8886097" y="1984377"/>
            <a:ext cx="2476500" cy="13906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Conda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安装软件包</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264793" y="993973"/>
            <a:ext cx="11485245" cy="874407"/>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提供了大量的第三方现成的工具包，如果系统中安装的包不能满足我们的需求时，我们可以通过</a:t>
            </a:r>
            <a:r>
              <a:rPr lang="en-US" altLang="zh-CN" dirty="0">
                <a:latin typeface="微软雅黑" panose="020B0503020204020204" pitchFamily="34" charset="-122"/>
                <a:ea typeface="微软雅黑" panose="020B0503020204020204" pitchFamily="34" charset="-122"/>
              </a:rPr>
              <a:t>Conda </a:t>
            </a:r>
            <a:r>
              <a:rPr lang="zh-CN" altLang="en-US" dirty="0">
                <a:latin typeface="微软雅黑" panose="020B0503020204020204" pitchFamily="34" charset="-122"/>
                <a:ea typeface="微软雅黑" panose="020B0503020204020204" pitchFamily="34" charset="-122"/>
              </a:rPr>
              <a:t>安装我们所需要的包</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264793" y="2100029"/>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操作步骤</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nvSpPr>
        <p:spPr>
          <a:xfrm>
            <a:off x="505684" y="2874456"/>
            <a:ext cx="479490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在开始菜单打开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Anaconda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Powershell</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Prompt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05684" y="3429000"/>
            <a:ext cx="269176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执行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conda</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install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xxxxx</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632962" y="4555648"/>
            <a:ext cx="2018501" cy="369332"/>
          </a:xfrm>
          <a:prstGeom prst="rect">
            <a:avLst/>
          </a:prstGeom>
          <a:noFill/>
        </p:spPr>
        <p:txBody>
          <a:bodyPr wrap="none" rtlCol="0">
            <a:spAutoFit/>
          </a:bodyPr>
          <a:lstStyle/>
          <a:p>
            <a:r>
              <a:rPr lang="en-US" altLang="zh-CN" dirty="0" err="1">
                <a:solidFill>
                  <a:srgbClr val="FF0000"/>
                </a:solidFill>
                <a:latin typeface="Times New Roman" panose="02020603050405020304" pitchFamily="18" charset="0"/>
                <a:cs typeface="Times New Roman" panose="02020603050405020304" pitchFamily="18" charset="0"/>
              </a:rPr>
              <a:t>conda</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insall</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opencv</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505684" y="3992324"/>
            <a:ext cx="429155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例如，安装</a:t>
            </a:r>
            <a:r>
              <a:rPr lang="en-US" altLang="zh-CN" dirty="0" err="1">
                <a:latin typeface="微软雅黑" panose="020B0503020204020204" pitchFamily="34" charset="-122"/>
                <a:ea typeface="微软雅黑" panose="020B0503020204020204" pitchFamily="34" charset="-122"/>
              </a:rPr>
              <a:t>opencv</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可以使用下面的指令</a:t>
            </a:r>
            <a:endParaRPr lang="zh-CN" altLang="en-US"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6682864" y="1653817"/>
            <a:ext cx="4318371" cy="5046345"/>
          </a:xfrm>
          <a:prstGeom prst="rect">
            <a:avLst/>
          </a:prstGeom>
        </p:spPr>
      </p:pic>
      <p:sp>
        <p:nvSpPr>
          <p:cNvPr id="22" name="文本框 21"/>
          <p:cNvSpPr txBox="1"/>
          <p:nvPr/>
        </p:nvSpPr>
        <p:spPr>
          <a:xfrm>
            <a:off x="505683" y="5118972"/>
            <a:ext cx="622914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在安装过程中可能需要进行确认，输入</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后按下</a:t>
            </a:r>
            <a:r>
              <a:rPr lang="en-US" altLang="zh-CN" dirty="0">
                <a:latin typeface="微软雅黑" panose="020B0503020204020204" pitchFamily="34" charset="-122"/>
                <a:ea typeface="微软雅黑" panose="020B0503020204020204" pitchFamily="34" charset="-122"/>
              </a:rPr>
              <a:t>Enter</a:t>
            </a:r>
            <a:r>
              <a:rPr lang="zh-CN" altLang="en-US" dirty="0">
                <a:latin typeface="微软雅黑" panose="020B0503020204020204" pitchFamily="34" charset="-122"/>
                <a:ea typeface="微软雅黑" panose="020B0503020204020204" pitchFamily="34" charset="-122"/>
              </a:rPr>
              <a:t>键即可</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536058" y="6277570"/>
            <a:ext cx="6168390" cy="369332"/>
          </a:xfrm>
          <a:prstGeom prst="rect">
            <a:avLst/>
          </a:prstGeom>
          <a:noFill/>
        </p:spPr>
        <p:txBody>
          <a:bodyPr wrap="square">
            <a:spAutoFit/>
          </a:bodyPr>
          <a:lstStyle/>
          <a:p>
            <a:r>
              <a:rPr lang="en-US" altLang="zh-CN" dirty="0">
                <a:hlinkClick r:id="rId2"/>
              </a:rPr>
              <a:t>conda-cheatsheet.pdf</a:t>
            </a:r>
            <a:endParaRPr lang="zh-CN" altLang="en-US" dirty="0"/>
          </a:p>
        </p:txBody>
      </p:sp>
      <p:sp>
        <p:nvSpPr>
          <p:cNvPr id="25" name="矩形 24"/>
          <p:cNvSpPr/>
          <p:nvPr/>
        </p:nvSpPr>
        <p:spPr>
          <a:xfrm>
            <a:off x="264793" y="5622059"/>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参考资料</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Jupyter</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Notebook</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的使用</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96846" y="1325563"/>
            <a:ext cx="3311984" cy="3823335"/>
          </a:xfrm>
          <a:prstGeom prst="rect">
            <a:avLst/>
          </a:prstGeom>
        </p:spPr>
      </p:pic>
      <p:sp>
        <p:nvSpPr>
          <p:cNvPr id="22" name="文本框 21"/>
          <p:cNvSpPr txBox="1"/>
          <p:nvPr/>
        </p:nvSpPr>
        <p:spPr>
          <a:xfrm>
            <a:off x="859364" y="5378995"/>
            <a:ext cx="2786948" cy="700576"/>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安装完成后可以在开始菜单启动</a:t>
            </a:r>
            <a:r>
              <a:rPr lang="en-US" altLang="zh-CN" sz="1400" dirty="0">
                <a:latin typeface="微软雅黑" panose="020B0503020204020204" pitchFamily="34" charset="-122"/>
                <a:ea typeface="微软雅黑" panose="020B0503020204020204" pitchFamily="34" charset="-122"/>
              </a:rPr>
              <a:t>Anaconda Navigator</a:t>
            </a:r>
            <a:endParaRPr lang="zh-CN" altLang="en-US" sz="1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632237" y="1384618"/>
            <a:ext cx="5301869" cy="3764280"/>
          </a:xfrm>
          <a:prstGeom prst="rect">
            <a:avLst/>
          </a:prstGeom>
        </p:spPr>
      </p:pic>
      <p:sp>
        <p:nvSpPr>
          <p:cNvPr id="28" name="文本框 27"/>
          <p:cNvSpPr txBox="1"/>
          <p:nvPr/>
        </p:nvSpPr>
        <p:spPr>
          <a:xfrm>
            <a:off x="6820908" y="5391883"/>
            <a:ext cx="372457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点击</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启动</a:t>
            </a:r>
            <a:r>
              <a:rPr lang="en-US" altLang="zh-CN" sz="1400" dirty="0" err="1">
                <a:latin typeface="微软雅黑" panose="020B0503020204020204" pitchFamily="34" charset="-122"/>
                <a:ea typeface="微软雅黑" panose="020B0503020204020204" pitchFamily="34" charset="-122"/>
              </a:rPr>
              <a:t>Jupyter</a:t>
            </a:r>
            <a:r>
              <a:rPr lang="en-US" altLang="zh-CN" sz="1400" dirty="0">
                <a:latin typeface="微软雅黑" panose="020B0503020204020204" pitchFamily="34" charset="-122"/>
                <a:ea typeface="微软雅黑" panose="020B0503020204020204" pitchFamily="34" charset="-122"/>
              </a:rPr>
              <a:t> Notebook</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Jupyter</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Notebook</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的使用</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49358" y="1188720"/>
            <a:ext cx="4691720" cy="3901440"/>
          </a:xfrm>
          <a:prstGeom prst="rect">
            <a:avLst/>
          </a:prstGeom>
        </p:spPr>
      </p:pic>
      <p:sp>
        <p:nvSpPr>
          <p:cNvPr id="11" name="文本框 10"/>
          <p:cNvSpPr txBox="1"/>
          <p:nvPr/>
        </p:nvSpPr>
        <p:spPr>
          <a:xfrm>
            <a:off x="349358" y="5612863"/>
            <a:ext cx="4691720" cy="1023742"/>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启动</a:t>
            </a:r>
            <a:r>
              <a:rPr lang="en-US" altLang="zh-CN" sz="1400" dirty="0" err="1">
                <a:latin typeface="微软雅黑" panose="020B0503020204020204" pitchFamily="34" charset="-122"/>
                <a:ea typeface="微软雅黑" panose="020B0503020204020204" pitchFamily="34" charset="-122"/>
              </a:rPr>
              <a:t>Jupyter</a:t>
            </a:r>
            <a:r>
              <a:rPr lang="en-US" altLang="zh-CN" sz="1400" dirty="0">
                <a:latin typeface="微软雅黑" panose="020B0503020204020204" pitchFamily="34" charset="-122"/>
                <a:ea typeface="微软雅黑" panose="020B0503020204020204" pitchFamily="34" charset="-122"/>
              </a:rPr>
              <a:t> Notebook</a:t>
            </a:r>
            <a:r>
              <a:rPr lang="zh-CN" altLang="en-US" sz="1400" dirty="0">
                <a:latin typeface="微软雅黑" panose="020B0503020204020204" pitchFamily="34" charset="-122"/>
                <a:ea typeface="微软雅黑" panose="020B0503020204020204" pitchFamily="34" charset="-122"/>
              </a:rPr>
              <a:t>后，将会在浏览器中打开</a:t>
            </a:r>
            <a:r>
              <a:rPr lang="en-US" altLang="zh-CN" sz="1400" dirty="0" err="1">
                <a:latin typeface="微软雅黑" panose="020B0503020204020204" pitchFamily="34" charset="-122"/>
                <a:ea typeface="微软雅黑" panose="020B0503020204020204" pitchFamily="34" charset="-122"/>
              </a:rPr>
              <a:t>Jupyter</a:t>
            </a:r>
            <a:r>
              <a:rPr lang="en-US" altLang="zh-CN" sz="1400" dirty="0">
                <a:latin typeface="微软雅黑" panose="020B0503020204020204" pitchFamily="34" charset="-122"/>
                <a:ea typeface="微软雅黑" panose="020B0503020204020204" pitchFamily="34" charset="-122"/>
              </a:rPr>
              <a:t> Notebook </a:t>
            </a:r>
            <a:r>
              <a:rPr lang="zh-CN" altLang="en-US" sz="1400" dirty="0">
                <a:latin typeface="微软雅黑" panose="020B0503020204020204" pitchFamily="34" charset="-122"/>
                <a:ea typeface="微软雅黑" panose="020B0503020204020204" pitchFamily="34" charset="-122"/>
              </a:rPr>
              <a:t>的主界面， 点击右上角的</a:t>
            </a:r>
            <a:r>
              <a:rPr lang="en-US" altLang="zh-CN" sz="1400" dirty="0">
                <a:latin typeface="微软雅黑" panose="020B0503020204020204" pitchFamily="34" charset="-122"/>
                <a:ea typeface="微软雅黑" panose="020B0503020204020204" pitchFamily="34" charset="-122"/>
              </a:rPr>
              <a:t>New</a:t>
            </a:r>
            <a:r>
              <a:rPr lang="zh-CN" altLang="en-US" sz="1400" dirty="0">
                <a:latin typeface="微软雅黑" panose="020B0503020204020204" pitchFamily="34" charset="-122"/>
                <a:ea typeface="微软雅黑" panose="020B0503020204020204" pitchFamily="34" charset="-122"/>
              </a:rPr>
              <a:t>按钮新建一个</a:t>
            </a:r>
            <a:r>
              <a:rPr lang="en-US" altLang="zh-CN" sz="1400" dirty="0">
                <a:latin typeface="微软雅黑" panose="020B0503020204020204" pitchFamily="34" charset="-122"/>
                <a:ea typeface="微软雅黑" panose="020B0503020204020204" pitchFamily="34" charset="-122"/>
              </a:rPr>
              <a:t>Python3 Notebook</a:t>
            </a:r>
            <a:endParaRPr lang="zh-CN" altLang="en-US" sz="1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6262478" y="1188720"/>
            <a:ext cx="4691720" cy="3901440"/>
          </a:xfrm>
          <a:prstGeom prst="rect">
            <a:avLst/>
          </a:prstGeom>
        </p:spPr>
      </p:pic>
      <p:sp>
        <p:nvSpPr>
          <p:cNvPr id="16" name="文本框 15"/>
          <p:cNvSpPr txBox="1"/>
          <p:nvPr/>
        </p:nvSpPr>
        <p:spPr>
          <a:xfrm>
            <a:off x="6399638" y="5289698"/>
            <a:ext cx="4691720" cy="1346907"/>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新建一个</a:t>
            </a:r>
            <a:r>
              <a:rPr lang="en-US" altLang="zh-CN" sz="1400" dirty="0">
                <a:latin typeface="微软雅黑" panose="020B0503020204020204" pitchFamily="34" charset="-122"/>
                <a:ea typeface="微软雅黑" panose="020B0503020204020204" pitchFamily="34" charset="-122"/>
              </a:rPr>
              <a:t>Notebook </a:t>
            </a:r>
            <a:r>
              <a:rPr lang="zh-CN" altLang="en-US" sz="1400" dirty="0">
                <a:latin typeface="微软雅黑" panose="020B0503020204020204" pitchFamily="34" charset="-122"/>
                <a:ea typeface="微软雅黑" panose="020B0503020204020204" pitchFamily="34" charset="-122"/>
              </a:rPr>
              <a:t>后就可以在</a:t>
            </a:r>
            <a:r>
              <a:rPr lang="en-US" altLang="zh-CN" sz="1400" dirty="0">
                <a:latin typeface="微软雅黑" panose="020B0503020204020204" pitchFamily="34" charset="-122"/>
                <a:ea typeface="微软雅黑" panose="020B0503020204020204" pitchFamily="34" charset="-122"/>
              </a:rPr>
              <a:t>Notebook </a:t>
            </a:r>
            <a:r>
              <a:rPr lang="zh-CN" altLang="en-US" sz="1400" dirty="0">
                <a:latin typeface="微软雅黑" panose="020B0503020204020204" pitchFamily="34" charset="-122"/>
                <a:ea typeface="微软雅黑" panose="020B0503020204020204" pitchFamily="34" charset="-122"/>
              </a:rPr>
              <a:t>中的</a:t>
            </a:r>
            <a:r>
              <a:rPr lang="en-US" altLang="zh-CN" sz="1400" dirty="0">
                <a:latin typeface="微软雅黑" panose="020B0503020204020204" pitchFamily="34" charset="-122"/>
                <a:ea typeface="微软雅黑" panose="020B0503020204020204" pitchFamily="34" charset="-122"/>
              </a:rPr>
              <a:t>Cell </a:t>
            </a:r>
            <a:r>
              <a:rPr lang="zh-CN" altLang="en-US" sz="1400" dirty="0">
                <a:latin typeface="微软雅黑" panose="020B0503020204020204" pitchFamily="34" charset="-122"/>
                <a:ea typeface="微软雅黑" panose="020B0503020204020204" pitchFamily="34" charset="-122"/>
              </a:rPr>
              <a:t>中执行</a:t>
            </a:r>
            <a:r>
              <a:rPr lang="en-US" altLang="zh-CN" sz="1400" dirty="0">
                <a:latin typeface="微软雅黑" panose="020B0503020204020204" pitchFamily="34" charset="-122"/>
                <a:ea typeface="微软雅黑" panose="020B0503020204020204" pitchFamily="34" charset="-122"/>
              </a:rPr>
              <a:t>Python</a:t>
            </a:r>
            <a:r>
              <a:rPr lang="zh-CN" altLang="en-US" sz="1400" dirty="0">
                <a:latin typeface="微软雅黑" panose="020B0503020204020204" pitchFamily="34" charset="-122"/>
                <a:ea typeface="微软雅黑" panose="020B0503020204020204" pitchFamily="34" charset="-122"/>
              </a:rPr>
              <a:t>代码</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0000"/>
                </a:solidFill>
                <a:latin typeface="微软雅黑" panose="020B0503020204020204" pitchFamily="34" charset="-122"/>
                <a:ea typeface="微软雅黑" panose="020B0503020204020204" pitchFamily="34" charset="-122"/>
              </a:rPr>
              <a:t>按下</a:t>
            </a:r>
            <a:r>
              <a:rPr lang="en-US" altLang="zh-CN" sz="1400" dirty="0">
                <a:solidFill>
                  <a:srgbClr val="FF0000"/>
                </a:solidFill>
                <a:latin typeface="微软雅黑" panose="020B0503020204020204" pitchFamily="34" charset="-122"/>
                <a:ea typeface="微软雅黑" panose="020B0503020204020204" pitchFamily="34" charset="-122"/>
              </a:rPr>
              <a:t>CTRL+ENTER</a:t>
            </a:r>
            <a:r>
              <a:rPr lang="zh-CN" altLang="en-US" sz="1400" dirty="0">
                <a:solidFill>
                  <a:srgbClr val="FF0000"/>
                </a:solidFill>
                <a:latin typeface="微软雅黑" panose="020B0503020204020204" pitchFamily="34" charset="-122"/>
                <a:ea typeface="微软雅黑" panose="020B0503020204020204" pitchFamily="34" charset="-122"/>
              </a:rPr>
              <a:t>执行代码</a:t>
            </a:r>
            <a:endParaRPr lang="en-US" altLang="zh-CN" sz="1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0000"/>
                </a:solidFill>
                <a:latin typeface="微软雅黑" panose="020B0503020204020204" pitchFamily="34" charset="-122"/>
                <a:ea typeface="微软雅黑" panose="020B0503020204020204" pitchFamily="34" charset="-122"/>
              </a:rPr>
              <a:t>按下</a:t>
            </a:r>
            <a:r>
              <a:rPr lang="en-US" altLang="zh-CN" sz="1400" dirty="0">
                <a:solidFill>
                  <a:srgbClr val="FF0000"/>
                </a:solidFill>
                <a:latin typeface="微软雅黑" panose="020B0503020204020204" pitchFamily="34" charset="-122"/>
                <a:ea typeface="微软雅黑" panose="020B0503020204020204" pitchFamily="34" charset="-122"/>
              </a:rPr>
              <a:t>SHIFT+ENTER</a:t>
            </a:r>
            <a:r>
              <a:rPr lang="zh-CN" altLang="en-US" sz="1400" dirty="0">
                <a:solidFill>
                  <a:srgbClr val="FF0000"/>
                </a:solidFill>
                <a:latin typeface="微软雅黑" panose="020B0503020204020204" pitchFamily="34" charset="-122"/>
                <a:ea typeface="微软雅黑" panose="020B0503020204020204" pitchFamily="34" charset="-122"/>
              </a:rPr>
              <a:t>执行代码并在下方插入一个新的</a:t>
            </a:r>
            <a:r>
              <a:rPr lang="en-US" altLang="zh-CN" sz="1400" dirty="0">
                <a:solidFill>
                  <a:srgbClr val="FF0000"/>
                </a:solidFill>
                <a:latin typeface="微软雅黑" panose="020B0503020204020204" pitchFamily="34" charset="-122"/>
                <a:ea typeface="微软雅黑" panose="020B0503020204020204" pitchFamily="34" charset="-122"/>
              </a:rPr>
              <a:t>Cell</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
        <p:nvSpPr>
          <p:cNvPr id="17" name="箭头: 右 16"/>
          <p:cNvSpPr/>
          <p:nvPr/>
        </p:nvSpPr>
        <p:spPr>
          <a:xfrm>
            <a:off x="5503662" y="3021270"/>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Jupyter</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Notebook</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的使用</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p:cNvSpPr txBox="1"/>
          <p:nvPr/>
        </p:nvSpPr>
        <p:spPr>
          <a:xfrm>
            <a:off x="364598" y="1136857"/>
            <a:ext cx="9068962" cy="377411"/>
          </a:xfrm>
          <a:prstGeom prst="rect">
            <a:avLst/>
          </a:prstGeom>
          <a:noFill/>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Notebook</a:t>
            </a:r>
            <a:r>
              <a:rPr lang="zh-CN" altLang="en-US" sz="1400" dirty="0">
                <a:latin typeface="微软雅黑" panose="020B0503020204020204" pitchFamily="34" charset="-122"/>
                <a:ea typeface="微软雅黑" panose="020B0503020204020204" pitchFamily="34" charset="-122"/>
              </a:rPr>
              <a:t>的</a:t>
            </a:r>
            <a:r>
              <a:rPr lang="en-US" altLang="zh-CN" sz="1400" dirty="0">
                <a:latin typeface="微软雅黑" panose="020B0503020204020204" pitchFamily="34" charset="-122"/>
                <a:ea typeface="微软雅黑" panose="020B0503020204020204" pitchFamily="34" charset="-122"/>
              </a:rPr>
              <a:t>Cell</a:t>
            </a:r>
            <a:r>
              <a:rPr lang="zh-CN" altLang="en-US" sz="1400" dirty="0">
                <a:latin typeface="微软雅黑" panose="020B0503020204020204" pitchFamily="34" charset="-122"/>
                <a:ea typeface="微软雅黑" panose="020B0503020204020204" pitchFamily="34" charset="-122"/>
              </a:rPr>
              <a:t>除了可以用于用于执行代码，还支持使用</a:t>
            </a:r>
            <a:r>
              <a:rPr lang="en-US" altLang="zh-CN" sz="1400" dirty="0">
                <a:latin typeface="微软雅黑" panose="020B0503020204020204" pitchFamily="34" charset="-122"/>
                <a:ea typeface="微软雅黑" panose="020B0503020204020204" pitchFamily="34" charset="-122"/>
              </a:rPr>
              <a:t>Markdown</a:t>
            </a:r>
            <a:r>
              <a:rPr lang="zh-CN" altLang="en-US" sz="1400" dirty="0">
                <a:latin typeface="微软雅黑" panose="020B0503020204020204" pitchFamily="34" charset="-122"/>
                <a:ea typeface="微软雅黑" panose="020B0503020204020204" pitchFamily="34" charset="-122"/>
              </a:rPr>
              <a:t>对代码进行说明，使我们的笔记更加美观</a:t>
            </a:r>
            <a:endParaRPr lang="zh-CN" altLang="en-US" sz="1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1829" y="1946261"/>
            <a:ext cx="5382515" cy="2481262"/>
          </a:xfrm>
          <a:prstGeom prst="rect">
            <a:avLst/>
          </a:prstGeom>
        </p:spPr>
      </p:pic>
      <p:sp>
        <p:nvSpPr>
          <p:cNvPr id="10" name="文本框 9"/>
          <p:cNvSpPr txBox="1"/>
          <p:nvPr/>
        </p:nvSpPr>
        <p:spPr>
          <a:xfrm>
            <a:off x="891193" y="4753388"/>
            <a:ext cx="4663786" cy="700576"/>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选中一个单元格后，点击菜单栏中的</a:t>
            </a:r>
            <a:r>
              <a:rPr lang="en-US" altLang="zh-CN" sz="1400" dirty="0">
                <a:latin typeface="微软雅黑" panose="020B0503020204020204" pitchFamily="34" charset="-122"/>
                <a:ea typeface="微软雅黑" panose="020B0503020204020204" pitchFamily="34" charset="-122"/>
              </a:rPr>
              <a:t>Cell</a:t>
            </a:r>
            <a:r>
              <a:rPr lang="zh-CN" altLang="en-US" sz="1400" dirty="0">
                <a:latin typeface="微软雅黑" panose="020B0503020204020204" pitchFamily="34" charset="-122"/>
                <a:ea typeface="微软雅黑" panose="020B0503020204020204" pitchFamily="34" charset="-122"/>
              </a:rPr>
              <a:t>菜单，将</a:t>
            </a:r>
            <a:r>
              <a:rPr lang="en-US" altLang="zh-CN" sz="1400" dirty="0">
                <a:latin typeface="微软雅黑" panose="020B0503020204020204" pitchFamily="34" charset="-122"/>
                <a:ea typeface="微软雅黑" panose="020B0503020204020204" pitchFamily="34" charset="-122"/>
              </a:rPr>
              <a:t>Cell Type </a:t>
            </a:r>
            <a:r>
              <a:rPr lang="zh-CN" altLang="en-US" sz="1400" dirty="0">
                <a:latin typeface="微软雅黑" panose="020B0503020204020204" pitchFamily="34" charset="-122"/>
                <a:ea typeface="微软雅黑" panose="020B0503020204020204" pitchFamily="34" charset="-122"/>
              </a:rPr>
              <a:t>设置为</a:t>
            </a:r>
            <a:r>
              <a:rPr lang="en-US" altLang="zh-CN" sz="1400" dirty="0">
                <a:latin typeface="微软雅黑" panose="020B0503020204020204" pitchFamily="34" charset="-122"/>
                <a:ea typeface="微软雅黑" panose="020B0503020204020204" pitchFamily="34" charset="-122"/>
              </a:rPr>
              <a:t>Markdown</a:t>
            </a:r>
            <a:r>
              <a:rPr lang="zh-CN" altLang="en-US" sz="1400" dirty="0">
                <a:latin typeface="微软雅黑" panose="020B0503020204020204" pitchFamily="34" charset="-122"/>
                <a:ea typeface="微软雅黑" panose="020B0503020204020204" pitchFamily="34" charset="-122"/>
              </a:rPr>
              <a:t>格式</a:t>
            </a:r>
            <a:endParaRPr lang="zh-CN" altLang="en-US" sz="1400" dirty="0">
              <a:latin typeface="微软雅黑" panose="020B0503020204020204" pitchFamily="34" charset="-122"/>
              <a:ea typeface="微软雅黑" panose="020B0503020204020204" pitchFamily="34" charset="-122"/>
            </a:endParaRPr>
          </a:p>
        </p:txBody>
      </p:sp>
      <p:sp>
        <p:nvSpPr>
          <p:cNvPr id="12" name="箭头: 右 11"/>
          <p:cNvSpPr/>
          <p:nvPr/>
        </p:nvSpPr>
        <p:spPr>
          <a:xfrm>
            <a:off x="6552103" y="3093596"/>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7358203" y="1773858"/>
            <a:ext cx="3736518" cy="3094529"/>
          </a:xfrm>
          <a:prstGeom prst="rect">
            <a:avLst/>
          </a:prstGeom>
        </p:spPr>
      </p:pic>
      <p:sp>
        <p:nvSpPr>
          <p:cNvPr id="14" name="文本框 13"/>
          <p:cNvSpPr txBox="1"/>
          <p:nvPr/>
        </p:nvSpPr>
        <p:spPr>
          <a:xfrm>
            <a:off x="8648353" y="5316683"/>
            <a:ext cx="1349087" cy="37741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转化效果</a:t>
            </a:r>
            <a:endParaRPr lang="zh-CN" altLang="en-US"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31829" y="6307574"/>
            <a:ext cx="6168390" cy="369332"/>
          </a:xfrm>
          <a:prstGeom prst="rect">
            <a:avLst/>
          </a:prstGeom>
          <a:noFill/>
        </p:spPr>
        <p:txBody>
          <a:bodyPr wrap="square">
            <a:spAutoFit/>
          </a:bodyPr>
          <a:lstStyle/>
          <a:p>
            <a:r>
              <a:rPr lang="en-US" altLang="zh-CN" dirty="0">
                <a:hlinkClick r:id="rId3"/>
              </a:rPr>
              <a:t>Markdown Reference (commonmark.org)</a:t>
            </a:r>
            <a:endParaRPr lang="zh-CN" altLang="en-US" dirty="0"/>
          </a:p>
        </p:txBody>
      </p:sp>
      <p:sp>
        <p:nvSpPr>
          <p:cNvPr id="17" name="文本框 16"/>
          <p:cNvSpPr txBox="1"/>
          <p:nvPr/>
        </p:nvSpPr>
        <p:spPr>
          <a:xfrm>
            <a:off x="226695" y="5779829"/>
            <a:ext cx="6168390" cy="406778"/>
          </a:xfrm>
          <a:prstGeom prst="rect">
            <a:avLst/>
          </a:prstGeom>
          <a:noFill/>
        </p:spPr>
        <p:txBody>
          <a:bodyPr wrap="square">
            <a:spAutoFit/>
          </a:bodyPr>
          <a:lstStyle/>
          <a:p>
            <a:pPr marL="285750" indent="-285750" algn="just">
              <a:lnSpc>
                <a:spcPct val="125000"/>
              </a:lnSpc>
              <a:buFont typeface="Wingdings" panose="05000000000000000000" pitchFamily="2" charset="2"/>
              <a:buChar char="u"/>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Markdown</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参考资料</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671053" y="1350830"/>
            <a:ext cx="6999328" cy="511615"/>
          </a:xfrm>
          <a:prstGeom prst="rect">
            <a:avLst/>
          </a:prstGeom>
        </p:spPr>
        <p:txBody>
          <a:bodyPr wrap="square">
            <a:spAutoFit/>
          </a:bodyPr>
          <a:lstStyle/>
          <a:p>
            <a:pPr marL="285750" indent="-285750">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相关领域</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机器学习，数据挖掘</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圆角矩形 6"/>
          <p:cNvSpPr/>
          <p:nvPr/>
        </p:nvSpPr>
        <p:spPr>
          <a:xfrm>
            <a:off x="1047640" y="2002814"/>
            <a:ext cx="10515600" cy="442674"/>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In fact, the terms data science,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machine learning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and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data mining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are often used interchangeably.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3074" name="Picture 2" descr="EURIX develops Machine Learning models – EURIX"/>
          <p:cNvPicPr>
            <a:picLocks noChangeAspect="1" noChangeArrowheads="1"/>
          </p:cNvPicPr>
          <p:nvPr/>
        </p:nvPicPr>
        <p:blipFill rotWithShape="1">
          <a:blip r:embed="rId1">
            <a:extLst>
              <a:ext uri="{28A0092B-C50C-407E-A947-70E740481C1C}">
                <a14:useLocalDpi xmlns:a14="http://schemas.microsoft.com/office/drawing/2010/main" val="0"/>
              </a:ext>
            </a:extLst>
          </a:blip>
          <a:srcRect l="7624" r="5734" b="7841"/>
          <a:stretch>
            <a:fillRect/>
          </a:stretch>
        </p:blipFill>
        <p:spPr bwMode="auto">
          <a:xfrm>
            <a:off x="1047640" y="2600971"/>
            <a:ext cx="3456347" cy="2328707"/>
          </a:xfrm>
          <a:prstGeom prst="rect">
            <a:avLst/>
          </a:prstGeom>
          <a:noFill/>
          <a:ln>
            <a:solidFill>
              <a:srgbClr val="11C2FA"/>
            </a:solidFill>
          </a:ln>
          <a:extLst>
            <a:ext uri="{909E8E84-426E-40DD-AFC4-6F175D3DCCD1}">
              <a14:hiddenFill xmlns:a14="http://schemas.microsoft.com/office/drawing/2010/main">
                <a:solidFill>
                  <a:srgbClr val="FFFFFF"/>
                </a:solidFill>
              </a14:hiddenFill>
            </a:ext>
          </a:extLst>
        </p:spPr>
      </p:pic>
      <p:pic>
        <p:nvPicPr>
          <p:cNvPr id="3076" name="Picture 4" descr="Data Mining Images, Stock Photos &amp;amp; Vectors | Shutterstock"/>
          <p:cNvPicPr>
            <a:picLocks noChangeAspect="1" noChangeArrowheads="1"/>
          </p:cNvPicPr>
          <p:nvPr/>
        </p:nvPicPr>
        <p:blipFill rotWithShape="1">
          <a:blip r:embed="rId2">
            <a:clrChange>
              <a:clrFrom>
                <a:srgbClr val="F6FBFE"/>
              </a:clrFrom>
              <a:clrTo>
                <a:srgbClr val="F6FBFE">
                  <a:alpha val="0"/>
                </a:srgbClr>
              </a:clrTo>
            </a:clrChange>
            <a:extLst>
              <a:ext uri="{28A0092B-C50C-407E-A947-70E740481C1C}">
                <a14:useLocalDpi xmlns:a14="http://schemas.microsoft.com/office/drawing/2010/main" val="0"/>
              </a:ext>
            </a:extLst>
          </a:blip>
          <a:srcRect l="5712" r="7920" b="6678"/>
          <a:stretch>
            <a:fillRect/>
          </a:stretch>
        </p:blipFill>
        <p:spPr bwMode="auto">
          <a:xfrm>
            <a:off x="4828939" y="2600972"/>
            <a:ext cx="3037923" cy="1154870"/>
          </a:xfrm>
          <a:prstGeom prst="rect">
            <a:avLst/>
          </a:prstGeom>
          <a:noFill/>
          <a:ln>
            <a:solidFill>
              <a:srgbClr val="11C2FA"/>
            </a:solidFill>
          </a:ln>
          <a:extLst>
            <a:ext uri="{909E8E84-426E-40DD-AFC4-6F175D3DCCD1}">
              <a14:hiddenFill xmlns:a14="http://schemas.microsoft.com/office/drawing/2010/main">
                <a:solidFill>
                  <a:srgbClr val="FFFFFF"/>
                </a:solidFill>
              </a14:hiddenFill>
            </a:ext>
          </a:extLst>
        </p:spPr>
      </p:pic>
      <p:sp>
        <p:nvSpPr>
          <p:cNvPr id="16" name="圆角矩形 6"/>
          <p:cNvSpPr/>
          <p:nvPr/>
        </p:nvSpPr>
        <p:spPr>
          <a:xfrm>
            <a:off x="1047640" y="5047738"/>
            <a:ext cx="3456347" cy="1015663"/>
          </a:xfrm>
          <a:prstGeom prst="roundRect">
            <a:avLst>
              <a:gd name="adj" fmla="val 0"/>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Machine Learning: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design and evaluation of algorithms for extracting patterns from data.</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圆角矩形 6"/>
          <p:cNvSpPr/>
          <p:nvPr/>
        </p:nvSpPr>
        <p:spPr>
          <a:xfrm>
            <a:off x="4844054" y="3888064"/>
            <a:ext cx="3022808" cy="1336238"/>
          </a:xfrm>
          <a:prstGeom prst="roundRect">
            <a:avLst>
              <a:gd name="adj" fmla="val 2849"/>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Data Mining: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deal with the analysis of structured data and imply an emphasis on commercial applications.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6"/>
          <p:cNvSpPr/>
          <p:nvPr/>
        </p:nvSpPr>
        <p:spPr>
          <a:xfrm>
            <a:off x="8321278" y="2600971"/>
            <a:ext cx="3241962" cy="3511510"/>
          </a:xfrm>
          <a:prstGeom prst="roundRect">
            <a:avLst>
              <a:gd name="adj" fmla="val 2849"/>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Data Science: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take all of these considerations into account but also takes up other challenges, such as, transforming of unstructured data, capturing, cleaning, the use of big data technologies to store and process big and unstructured data sets, and questions related to data ethics and regulation.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Picture 2" descr="Download and share Arrow Clipart Printable - Transparent Background White  Arrow Png, Cartoon. Seach more similar… | Arrow clipart, Curved arrow,  Business hours sign"/>
          <p:cNvPicPr>
            <a:picLocks noChangeAspect="1" noChangeArrowheads="1"/>
          </p:cNvPicPr>
          <p:nvPr/>
        </p:nvPicPr>
        <p:blipFill rotWithShape="1">
          <a:blip r:embed="rId3">
            <a:clrChange>
              <a:clrFrom>
                <a:srgbClr val="F7F7F7"/>
              </a:clrFrom>
              <a:clrTo>
                <a:srgbClr val="F7F7F7">
                  <a:alpha val="0"/>
                </a:srgbClr>
              </a:clrTo>
            </a:clrChange>
            <a:grayscl/>
            <a:extLst>
              <a:ext uri="{28A0092B-C50C-407E-A947-70E740481C1C}">
                <a14:useLocalDpi xmlns:a14="http://schemas.microsoft.com/office/drawing/2010/main" val="0"/>
              </a:ext>
            </a:extLst>
          </a:blip>
          <a:srcRect l="10281" r="15289"/>
          <a:stretch>
            <a:fillRect/>
          </a:stretch>
        </p:blipFill>
        <p:spPr bwMode="auto">
          <a:xfrm>
            <a:off x="4552819" y="5525435"/>
            <a:ext cx="3768459" cy="6642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ownload and share Arrow Clipart Printable - Transparent Background White  Arrow Png, Cartoon. Seach more similar… | Arrow clipart, Curved arrow,  Business hours sign"/>
          <p:cNvPicPr>
            <a:picLocks noChangeAspect="1" noChangeArrowheads="1"/>
          </p:cNvPicPr>
          <p:nvPr/>
        </p:nvPicPr>
        <p:blipFill rotWithShape="1">
          <a:blip r:embed="rId3">
            <a:clrChange>
              <a:clrFrom>
                <a:srgbClr val="F7F7F7"/>
              </a:clrFrom>
              <a:clrTo>
                <a:srgbClr val="F7F7F7">
                  <a:alpha val="0"/>
                </a:srgbClr>
              </a:clrTo>
            </a:clrChange>
            <a:grayscl/>
            <a:extLst>
              <a:ext uri="{28A0092B-C50C-407E-A947-70E740481C1C}">
                <a14:useLocalDpi xmlns:a14="http://schemas.microsoft.com/office/drawing/2010/main" val="0"/>
              </a:ext>
            </a:extLst>
          </a:blip>
          <a:srcRect l="10281" r="15289"/>
          <a:stretch>
            <a:fillRect/>
          </a:stretch>
        </p:blipFill>
        <p:spPr bwMode="auto">
          <a:xfrm>
            <a:off x="7928947" y="4215081"/>
            <a:ext cx="392331" cy="3411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2571" y="105671"/>
            <a:ext cx="5690669" cy="1742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Python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开发环境介绍</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1183957" y="4721659"/>
            <a:ext cx="7652385" cy="369332"/>
          </a:xfrm>
          <a:prstGeom prst="rect">
            <a:avLst/>
          </a:prstGeom>
          <a:noFill/>
        </p:spPr>
        <p:txBody>
          <a:bodyPr wrap="square">
            <a:spAutoFit/>
          </a:bodyPr>
          <a:lstStyle/>
          <a:p>
            <a:r>
              <a:rPr lang="en-US" altLang="zh-CN" dirty="0">
                <a:hlinkClick r:id="rId1"/>
              </a:rPr>
              <a:t>Download PyCharm: Python IDE for Professional Developers by JetBrains</a:t>
            </a:r>
            <a:endParaRPr lang="zh-CN" altLang="en-US" dirty="0"/>
          </a:p>
        </p:txBody>
      </p:sp>
      <p:sp>
        <p:nvSpPr>
          <p:cNvPr id="15" name="矩形 14"/>
          <p:cNvSpPr/>
          <p:nvPr/>
        </p:nvSpPr>
        <p:spPr>
          <a:xfrm>
            <a:off x="602472" y="1211784"/>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PyCharm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社区版</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内容占位符 2"/>
          <p:cNvSpPr txBox="1"/>
          <p:nvPr/>
        </p:nvSpPr>
        <p:spPr>
          <a:xfrm>
            <a:off x="1066800" y="4230478"/>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下载链接</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p:cNvPicPr>
            <a:picLocks noChangeAspect="1"/>
          </p:cNvPicPr>
          <p:nvPr/>
        </p:nvPicPr>
        <p:blipFill>
          <a:blip r:embed="rId2"/>
          <a:stretch>
            <a:fillRect/>
          </a:stretch>
        </p:blipFill>
        <p:spPr>
          <a:xfrm>
            <a:off x="7352347" y="1711707"/>
            <a:ext cx="4301306" cy="2223947"/>
          </a:xfrm>
          <a:prstGeom prst="rect">
            <a:avLst/>
          </a:prstGeom>
        </p:spPr>
      </p:pic>
      <p:sp>
        <p:nvSpPr>
          <p:cNvPr id="22" name="文本框 21"/>
          <p:cNvSpPr txBox="1"/>
          <p:nvPr/>
        </p:nvSpPr>
        <p:spPr>
          <a:xfrm>
            <a:off x="1003935" y="1975057"/>
            <a:ext cx="6168390" cy="1705403"/>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PyCharm</a:t>
            </a:r>
            <a:r>
              <a:rPr lang="zh-CN" altLang="en-US" dirty="0">
                <a:latin typeface="微软雅黑" panose="020B0503020204020204" pitchFamily="34" charset="-122"/>
                <a:ea typeface="微软雅黑" panose="020B0503020204020204" pitchFamily="34" charset="-122"/>
              </a:rPr>
              <a:t>由捷克公司</a:t>
            </a:r>
            <a:r>
              <a:rPr lang="en-US" altLang="zh-CN" dirty="0">
                <a:latin typeface="微软雅黑" panose="020B0503020204020204" pitchFamily="34" charset="-122"/>
                <a:ea typeface="微软雅黑" panose="020B0503020204020204" pitchFamily="34" charset="-122"/>
              </a:rPr>
              <a:t>Jet brain</a:t>
            </a:r>
            <a:r>
              <a:rPr lang="zh-CN" altLang="en-US" dirty="0">
                <a:latin typeface="微软雅黑" panose="020B0503020204020204" pitchFamily="34" charset="-122"/>
                <a:ea typeface="微软雅黑" panose="020B0503020204020204" pitchFamily="34" charset="-122"/>
              </a:rPr>
              <a:t>开发，其带有一整套可以帮助用户在使用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语言开发时提高其效率的工具，比如调试、语法高亮、项目管理、代码跳转、智能提示，可大大提升开发者的开发效率</a:t>
            </a:r>
            <a:endParaRPr lang="zh-CN" altLang="en-US" dirty="0">
              <a:latin typeface="微软雅黑" panose="020B0503020204020204" pitchFamily="34" charset="-122"/>
              <a:ea typeface="微软雅黑" panose="020B0503020204020204" pitchFamily="34" charset="-122"/>
            </a:endParaRPr>
          </a:p>
        </p:txBody>
      </p:sp>
      <p:sp>
        <p:nvSpPr>
          <p:cNvPr id="23" name="矩形 22"/>
          <p:cNvSpPr/>
          <p:nvPr/>
        </p:nvSpPr>
        <p:spPr>
          <a:xfrm>
            <a:off x="602472" y="5243786"/>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PyCharm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参考资料</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1183957" y="5919633"/>
            <a:ext cx="6168390" cy="369332"/>
          </a:xfrm>
          <a:prstGeom prst="rect">
            <a:avLst/>
          </a:prstGeom>
          <a:noFill/>
        </p:spPr>
        <p:txBody>
          <a:bodyPr wrap="square">
            <a:spAutoFit/>
          </a:bodyPr>
          <a:lstStyle/>
          <a:p>
            <a:r>
              <a:rPr lang="en-US" altLang="zh-CN" dirty="0">
                <a:hlinkClick r:id="rId3"/>
              </a:rPr>
              <a:t>Learn PyCharm (jetbrains.com)</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PyCharm</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安装</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1006615" y="3451860"/>
            <a:ext cx="258917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双击打开安装包，点击</a:t>
            </a:r>
            <a:r>
              <a:rPr lang="en-US" altLang="zh-CN" sz="1400" dirty="0">
                <a:latin typeface="微软雅黑" panose="020B0503020204020204" pitchFamily="34" charset="-122"/>
                <a:ea typeface="微软雅黑" panose="020B0503020204020204" pitchFamily="34" charset="-122"/>
              </a:rPr>
              <a:t>Next</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496566" y="3429000"/>
            <a:ext cx="240963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选择安装路径，点击</a:t>
            </a:r>
            <a:r>
              <a:rPr lang="en-US" altLang="zh-CN" sz="1400" dirty="0">
                <a:latin typeface="微软雅黑" panose="020B0503020204020204" pitchFamily="34" charset="-122"/>
                <a:ea typeface="微软雅黑" panose="020B0503020204020204" pitchFamily="34" charset="-122"/>
              </a:rPr>
              <a:t>Next</a:t>
            </a:r>
            <a:endParaRPr lang="en-US" altLang="zh-CN" sz="14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8018445" y="3451859"/>
            <a:ext cx="3127779"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3. </a:t>
            </a:r>
            <a:r>
              <a:rPr lang="zh-CN" altLang="en-US" sz="1400" dirty="0">
                <a:latin typeface="微软雅黑" panose="020B0503020204020204" pitchFamily="34" charset="-122"/>
                <a:ea typeface="微软雅黑" panose="020B0503020204020204" pitchFamily="34" charset="-122"/>
              </a:rPr>
              <a:t>勾选创建桌面快捷方式，点击</a:t>
            </a:r>
            <a:r>
              <a:rPr lang="en-US" altLang="zh-CN" sz="1400" dirty="0">
                <a:latin typeface="微软雅黑" panose="020B0503020204020204" pitchFamily="34" charset="-122"/>
                <a:ea typeface="微软雅黑" panose="020B0503020204020204" pitchFamily="34" charset="-122"/>
              </a:rPr>
              <a:t>Next</a:t>
            </a:r>
            <a:endParaRPr lang="zh-CN" altLang="en-US"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060643" y="6364582"/>
            <a:ext cx="215315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点击</a:t>
            </a:r>
            <a:r>
              <a:rPr lang="en-US" altLang="zh-CN" sz="1400" dirty="0">
                <a:latin typeface="微软雅黑" panose="020B0503020204020204" pitchFamily="34" charset="-122"/>
                <a:ea typeface="微软雅黑" panose="020B0503020204020204" pitchFamily="34" charset="-122"/>
              </a:rPr>
              <a:t>Install</a:t>
            </a:r>
            <a:r>
              <a:rPr lang="zh-CN" altLang="en-US" sz="1400" dirty="0">
                <a:latin typeface="微软雅黑" panose="020B0503020204020204" pitchFamily="34" charset="-122"/>
                <a:ea typeface="微软雅黑" panose="020B0503020204020204" pitchFamily="34" charset="-122"/>
              </a:rPr>
              <a:t>，开始安装</a:t>
            </a:r>
            <a:endParaRPr lang="zh-CN" altLang="en-US" sz="14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4969450" y="6366464"/>
            <a:ext cx="146386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5. </a:t>
            </a:r>
            <a:r>
              <a:rPr lang="zh-CN" altLang="en-US" sz="1400" dirty="0">
                <a:latin typeface="微软雅黑" panose="020B0503020204020204" pitchFamily="34" charset="-122"/>
                <a:ea typeface="微软雅黑" panose="020B0503020204020204" pitchFamily="34" charset="-122"/>
              </a:rPr>
              <a:t>等待安装完毕</a:t>
            </a:r>
            <a:endParaRPr lang="zh-CN" altLang="en-US" sz="1400" dirty="0">
              <a:latin typeface="微软雅黑" panose="020B0503020204020204" pitchFamily="34" charset="-122"/>
              <a:ea typeface="微软雅黑" panose="020B0503020204020204" pitchFamily="34" charset="-122"/>
            </a:endParaRPr>
          </a:p>
        </p:txBody>
      </p:sp>
      <p:sp>
        <p:nvSpPr>
          <p:cNvPr id="30" name="箭头: 右 29"/>
          <p:cNvSpPr/>
          <p:nvPr/>
        </p:nvSpPr>
        <p:spPr>
          <a:xfrm>
            <a:off x="3829736" y="2111473"/>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7543014" y="2077815"/>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p:cNvSpPr/>
          <p:nvPr/>
        </p:nvSpPr>
        <p:spPr>
          <a:xfrm>
            <a:off x="461046" y="5045758"/>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p:cNvSpPr/>
          <p:nvPr/>
        </p:nvSpPr>
        <p:spPr>
          <a:xfrm>
            <a:off x="3850479" y="5045758"/>
            <a:ext cx="296231" cy="186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854903" y="1133338"/>
            <a:ext cx="2791690" cy="2168843"/>
          </a:xfrm>
          <a:prstGeom prst="rect">
            <a:avLst/>
          </a:prstGeom>
        </p:spPr>
      </p:pic>
      <p:pic>
        <p:nvPicPr>
          <p:cNvPr id="7" name="图片 6"/>
          <p:cNvPicPr>
            <a:picLocks noChangeAspect="1"/>
          </p:cNvPicPr>
          <p:nvPr/>
        </p:nvPicPr>
        <p:blipFill>
          <a:blip r:embed="rId2"/>
          <a:stretch>
            <a:fillRect/>
          </a:stretch>
        </p:blipFill>
        <p:spPr>
          <a:xfrm>
            <a:off x="4278621" y="1116175"/>
            <a:ext cx="2845523" cy="2203167"/>
          </a:xfrm>
          <a:prstGeom prst="rect">
            <a:avLst/>
          </a:prstGeom>
        </p:spPr>
      </p:pic>
      <p:pic>
        <p:nvPicPr>
          <p:cNvPr id="13" name="图片 12"/>
          <p:cNvPicPr>
            <a:picLocks noChangeAspect="1"/>
          </p:cNvPicPr>
          <p:nvPr/>
        </p:nvPicPr>
        <p:blipFill>
          <a:blip r:embed="rId3"/>
          <a:stretch>
            <a:fillRect/>
          </a:stretch>
        </p:blipFill>
        <p:spPr>
          <a:xfrm>
            <a:off x="8068159" y="1124024"/>
            <a:ext cx="2791691" cy="2161487"/>
          </a:xfrm>
          <a:prstGeom prst="rect">
            <a:avLst/>
          </a:prstGeom>
        </p:spPr>
      </p:pic>
      <p:pic>
        <p:nvPicPr>
          <p:cNvPr id="17" name="图片 16"/>
          <p:cNvPicPr>
            <a:picLocks noChangeAspect="1"/>
          </p:cNvPicPr>
          <p:nvPr/>
        </p:nvPicPr>
        <p:blipFill>
          <a:blip r:embed="rId4"/>
          <a:stretch>
            <a:fillRect/>
          </a:stretch>
        </p:blipFill>
        <p:spPr>
          <a:xfrm>
            <a:off x="854903" y="4045110"/>
            <a:ext cx="2791690" cy="2152960"/>
          </a:xfrm>
          <a:prstGeom prst="rect">
            <a:avLst/>
          </a:prstGeom>
        </p:spPr>
      </p:pic>
      <p:pic>
        <p:nvPicPr>
          <p:cNvPr id="21" name="图片 20"/>
          <p:cNvPicPr>
            <a:picLocks noChangeAspect="1"/>
          </p:cNvPicPr>
          <p:nvPr/>
        </p:nvPicPr>
        <p:blipFill>
          <a:blip r:embed="rId5"/>
          <a:stretch>
            <a:fillRect/>
          </a:stretch>
        </p:blipFill>
        <p:spPr>
          <a:xfrm>
            <a:off x="4305536" y="4025906"/>
            <a:ext cx="2791691" cy="215898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PyCharm</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使用</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p:cNvSpPr txBox="1"/>
          <p:nvPr/>
        </p:nvSpPr>
        <p:spPr>
          <a:xfrm>
            <a:off x="339694" y="4874268"/>
            <a:ext cx="3574127" cy="700576"/>
          </a:xfrm>
          <a:prstGeom prst="rect">
            <a:avLst/>
          </a:prstGeom>
          <a:noFill/>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双击桌面图标后进入</a:t>
            </a:r>
            <a:r>
              <a:rPr lang="en-US" altLang="zh-CN" sz="1400" dirty="0">
                <a:latin typeface="微软雅黑" panose="020B0503020204020204" pitchFamily="34" charset="-122"/>
                <a:ea typeface="微软雅黑" panose="020B0503020204020204" pitchFamily="34" charset="-122"/>
              </a:rPr>
              <a:t>PyCharm</a:t>
            </a:r>
            <a:r>
              <a:rPr lang="zh-CN" altLang="en-US" sz="1400" dirty="0">
                <a:latin typeface="微软雅黑" panose="020B0503020204020204" pitchFamily="34" charset="-122"/>
                <a:ea typeface="微软雅黑" panose="020B0503020204020204" pitchFamily="34" charset="-122"/>
              </a:rPr>
              <a:t>的起始页面，点击</a:t>
            </a:r>
            <a:r>
              <a:rPr lang="en-US" altLang="zh-CN" sz="1400" dirty="0">
                <a:latin typeface="微软雅黑" panose="020B0503020204020204" pitchFamily="34" charset="-122"/>
                <a:ea typeface="微软雅黑" panose="020B0503020204020204" pitchFamily="34" charset="-122"/>
              </a:rPr>
              <a:t>New Project</a:t>
            </a:r>
            <a:r>
              <a:rPr lang="zh-CN" altLang="en-US" sz="1400" dirty="0">
                <a:latin typeface="微软雅黑" panose="020B0503020204020204" pitchFamily="34" charset="-122"/>
                <a:ea typeface="微软雅黑" panose="020B0503020204020204" pitchFamily="34" charset="-122"/>
              </a:rPr>
              <a:t>新建一个工程</a:t>
            </a:r>
            <a:endParaRPr lang="zh-CN" altLang="en-US" sz="1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1032" y="1729861"/>
            <a:ext cx="3819524" cy="2869417"/>
          </a:xfrm>
          <a:prstGeom prst="rect">
            <a:avLst/>
          </a:prstGeom>
        </p:spPr>
      </p:pic>
      <p:sp>
        <p:nvSpPr>
          <p:cNvPr id="27" name="文本框 26"/>
          <p:cNvSpPr txBox="1"/>
          <p:nvPr/>
        </p:nvSpPr>
        <p:spPr>
          <a:xfrm>
            <a:off x="4451930" y="4874268"/>
            <a:ext cx="3079607" cy="700576"/>
          </a:xfrm>
          <a:prstGeom prst="rect">
            <a:avLst/>
          </a:prstGeom>
          <a:noFill/>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修改工程存放的位置后，选择配置工程所使用的</a:t>
            </a:r>
            <a:r>
              <a:rPr lang="en-US" altLang="zh-CN" sz="1400" dirty="0">
                <a:latin typeface="微软雅黑" panose="020B0503020204020204" pitchFamily="34" charset="-122"/>
                <a:ea typeface="微软雅黑" panose="020B0503020204020204" pitchFamily="34" charset="-122"/>
              </a:rPr>
              <a:t>Python</a:t>
            </a:r>
            <a:r>
              <a:rPr lang="zh-CN" altLang="en-US" sz="1400" dirty="0">
                <a:latin typeface="微软雅黑" panose="020B0503020204020204" pitchFamily="34" charset="-122"/>
                <a:ea typeface="微软雅黑" panose="020B0503020204020204" pitchFamily="34" charset="-122"/>
              </a:rPr>
              <a:t>路径</a:t>
            </a:r>
            <a:endParaRPr lang="zh-CN" altLang="en-US" sz="14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4079589" y="1728924"/>
            <a:ext cx="3824291" cy="2869418"/>
          </a:xfrm>
          <a:prstGeom prst="rect">
            <a:avLst/>
          </a:prstGeom>
        </p:spPr>
      </p:pic>
      <p:pic>
        <p:nvPicPr>
          <p:cNvPr id="15" name="图片 14"/>
          <p:cNvPicPr>
            <a:picLocks noChangeAspect="1"/>
          </p:cNvPicPr>
          <p:nvPr/>
        </p:nvPicPr>
        <p:blipFill>
          <a:blip r:embed="rId3"/>
          <a:stretch>
            <a:fillRect/>
          </a:stretch>
        </p:blipFill>
        <p:spPr>
          <a:xfrm>
            <a:off x="7961881" y="1722637"/>
            <a:ext cx="4129087" cy="2799628"/>
          </a:xfrm>
          <a:prstGeom prst="rect">
            <a:avLst/>
          </a:prstGeom>
        </p:spPr>
      </p:pic>
      <p:sp>
        <p:nvSpPr>
          <p:cNvPr id="29" name="文本框 28"/>
          <p:cNvSpPr txBox="1"/>
          <p:nvPr/>
        </p:nvSpPr>
        <p:spPr>
          <a:xfrm>
            <a:off x="8486620" y="4874268"/>
            <a:ext cx="3278660" cy="377411"/>
          </a:xfrm>
          <a:prstGeom prst="rect">
            <a:avLst/>
          </a:prstGeom>
          <a:noFill/>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3. </a:t>
            </a:r>
            <a:r>
              <a:rPr lang="zh-CN" altLang="en-US" sz="1400" dirty="0">
                <a:latin typeface="微软雅黑" panose="020B0503020204020204" pitchFamily="34" charset="-122"/>
                <a:ea typeface="微软雅黑" panose="020B0503020204020204" pitchFamily="34" charset="-122"/>
              </a:rPr>
              <a:t>选择</a:t>
            </a:r>
            <a:r>
              <a:rPr lang="en-US" altLang="zh-CN" sz="1400" dirty="0">
                <a:latin typeface="微软雅黑" panose="020B0503020204020204" pitchFamily="34" charset="-122"/>
                <a:ea typeface="微软雅黑" panose="020B0503020204020204" pitchFamily="34" charset="-122"/>
              </a:rPr>
              <a:t>System Interpreter</a:t>
            </a:r>
            <a:r>
              <a:rPr lang="zh-CN" altLang="en-US" sz="1400" dirty="0">
                <a:latin typeface="微软雅黑" panose="020B0503020204020204" pitchFamily="34" charset="-122"/>
                <a:ea typeface="微软雅黑" panose="020B0503020204020204" pitchFamily="34" charset="-122"/>
              </a:rPr>
              <a:t>，点击</a:t>
            </a:r>
            <a:r>
              <a:rPr lang="en-US" altLang="zh-CN" sz="1400" dirty="0">
                <a:latin typeface="微软雅黑" panose="020B0503020204020204" pitchFamily="34" charset="-122"/>
                <a:ea typeface="微软雅黑" panose="020B0503020204020204" pitchFamily="34" charset="-122"/>
              </a:rPr>
              <a:t>OK</a:t>
            </a:r>
            <a:endParaRPr lang="zh-CN" altLang="en-US"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339694" y="5849834"/>
            <a:ext cx="3278660" cy="700576"/>
          </a:xfrm>
          <a:prstGeom prst="rect">
            <a:avLst/>
          </a:prstGeom>
          <a:noFill/>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修改完毕后点击</a:t>
            </a:r>
            <a:r>
              <a:rPr lang="en-US" altLang="zh-CN" sz="1400" dirty="0">
                <a:latin typeface="微软雅黑" panose="020B0503020204020204" pitchFamily="34" charset="-122"/>
                <a:ea typeface="微软雅黑" panose="020B0503020204020204" pitchFamily="34" charset="-122"/>
              </a:rPr>
              <a:t>create</a:t>
            </a:r>
            <a:r>
              <a:rPr lang="zh-CN" altLang="en-US" sz="1400" dirty="0">
                <a:latin typeface="微软雅黑" panose="020B0503020204020204" pitchFamily="34" charset="-122"/>
                <a:ea typeface="微软雅黑" panose="020B0503020204020204" pitchFamily="34" charset="-122"/>
              </a:rPr>
              <a:t>，创建工程并进入</a:t>
            </a:r>
            <a:r>
              <a:rPr lang="en-US" altLang="zh-CN" sz="1400" dirty="0">
                <a:latin typeface="微软雅黑" panose="020B0503020204020204" pitchFamily="34" charset="-122"/>
                <a:ea typeface="微软雅黑" panose="020B0503020204020204" pitchFamily="34" charset="-122"/>
              </a:rPr>
              <a:t>PyCharm</a:t>
            </a:r>
            <a:r>
              <a:rPr lang="zh-CN" altLang="en-US" sz="1400" dirty="0">
                <a:latin typeface="微软雅黑" panose="020B0503020204020204" pitchFamily="34" charset="-122"/>
                <a:ea typeface="微软雅黑" panose="020B0503020204020204" pitchFamily="34" charset="-122"/>
              </a:rPr>
              <a:t>主界面</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知识铺垫</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210046" y="1138001"/>
            <a:ext cx="8647007" cy="525465"/>
          </a:xfrm>
          <a:prstGeom prst="rect">
            <a:avLst/>
          </a:prstGeom>
          <a:noFill/>
        </p:spPr>
        <p:txBody>
          <a:bodyPr wrap="square" lIns="91440" tIns="45720" rIns="91440" bIns="45720" rtlCol="0">
            <a:spAutoFit/>
          </a:bodyPr>
          <a:lstStyle/>
          <a:p>
            <a:pPr marL="571500" indent="-571500" algn="l">
              <a:lnSpc>
                <a:spcPct val="13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文本在计算机的表示方法</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664708" y="4277299"/>
            <a:ext cx="5867731" cy="1880058"/>
          </a:xfrm>
          <a:prstGeom prst="rect">
            <a:avLst/>
          </a:prstGeom>
        </p:spPr>
      </p:pic>
      <p:sp>
        <p:nvSpPr>
          <p:cNvPr id="13" name="文本框 12"/>
          <p:cNvSpPr txBox="1"/>
          <p:nvPr/>
        </p:nvSpPr>
        <p:spPr>
          <a:xfrm>
            <a:off x="374044" y="6219721"/>
            <a:ext cx="6449060" cy="502573"/>
          </a:xfrm>
          <a:prstGeom prst="rect">
            <a:avLst/>
          </a:prstGeom>
          <a:noFill/>
        </p:spPr>
        <p:txBody>
          <a:bodyPr wrap="square" lIns="91440" tIns="45720" rIns="91440" bIns="45720" rtlCol="0" anchor="t">
            <a:spAutoFit/>
          </a:bodyPr>
          <a:lstStyle/>
          <a:p>
            <a:pPr algn="ctr"/>
            <a:r>
              <a:rPr lang="zh-CN" altLang="en-US" sz="1335" b="1" dirty="0">
                <a:solidFill>
                  <a:srgbClr val="00206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rPr>
              <a:t>推荐阅读：http://www.ruanyifeng.com/blog/2007/10/ascii_unicode_and_utf-8.html</a:t>
            </a:r>
            <a:endParaRPr lang="zh-CN" altLang="en-US" sz="1335" b="1" dirty="0">
              <a:solidFill>
                <a:srgbClr val="00206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endParaRPr>
          </a:p>
        </p:txBody>
      </p:sp>
      <p:sp>
        <p:nvSpPr>
          <p:cNvPr id="14" name="文本框 13"/>
          <p:cNvSpPr txBox="1"/>
          <p:nvPr/>
        </p:nvSpPr>
        <p:spPr>
          <a:xfrm>
            <a:off x="7288477" y="1138001"/>
            <a:ext cx="4643450" cy="5560176"/>
          </a:xfrm>
          <a:prstGeom prst="rect">
            <a:avLst/>
          </a:prstGeom>
          <a:noFill/>
        </p:spPr>
        <p:txBody>
          <a:bodyPr wrap="square" lIns="91440" tIns="45720" rIns="91440" bIns="45720" rtlCol="0">
            <a:spAutoFit/>
          </a:bodyPr>
          <a:lstStyle/>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例如</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name = "吃饭"</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for i in name:</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    i_by = bytes(i, encoding = "utf-8")</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    for i_bin in i_by:</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        i_b = bin(i_bin)</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        print(i_b)</a:t>
            </a:r>
            <a:endParaRPr lang="en-US" altLang="zh-CN"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algn="l">
              <a:lnSpc>
                <a:spcPct val="150000"/>
              </a:lnSpc>
            </a:pPr>
            <a:r>
              <a:rPr lang="en-US" altLang="zh-CN" sz="2000" b="1" dirty="0">
                <a:solidFill>
                  <a:srgbClr val="FF0000"/>
                </a:solidFill>
                <a:latin typeface="+mj-ea"/>
                <a:ea typeface="+mj-ea"/>
                <a:cs typeface="Ebrima" panose="02000000000000000000" pitchFamily="2" charset="0"/>
                <a:sym typeface="微软雅黑" panose="020B0503020204020204" pitchFamily="34" charset="-122"/>
              </a:rPr>
              <a:t>“</a:t>
            </a:r>
            <a:r>
              <a:rPr lang="zh-CN" altLang="en-US" sz="2000" b="1" dirty="0">
                <a:solidFill>
                  <a:srgbClr val="FF0000"/>
                </a:solidFill>
                <a:latin typeface="+mj-ea"/>
                <a:ea typeface="+mj-ea"/>
                <a:cs typeface="Ebrima" panose="02000000000000000000" pitchFamily="2" charset="0"/>
                <a:sym typeface="微软雅黑" panose="020B0503020204020204" pitchFamily="34" charset="-122"/>
              </a:rPr>
              <a:t>吃饭</a:t>
            </a:r>
            <a:r>
              <a:rPr lang="en-US" altLang="zh-CN" sz="2000" b="1" dirty="0">
                <a:solidFill>
                  <a:srgbClr val="FF0000"/>
                </a:solidFill>
                <a:latin typeface="+mj-ea"/>
                <a:ea typeface="+mj-ea"/>
                <a:cs typeface="Ebrima" panose="02000000000000000000" pitchFamily="2" charset="0"/>
                <a:sym typeface="微软雅黑" panose="020B0503020204020204" pitchFamily="34" charset="-122"/>
              </a:rPr>
              <a:t>”utf-8</a:t>
            </a:r>
            <a:r>
              <a:rPr lang="zh-CN" altLang="en-US" sz="2000" b="1" dirty="0">
                <a:solidFill>
                  <a:srgbClr val="FF0000"/>
                </a:solidFill>
                <a:latin typeface="+mj-ea"/>
                <a:ea typeface="+mj-ea"/>
                <a:cs typeface="Ebrima" panose="02000000000000000000" pitchFamily="2" charset="0"/>
                <a:sym typeface="微软雅黑" panose="020B0503020204020204" pitchFamily="34" charset="-122"/>
              </a:rPr>
              <a:t>编码的二进制表示为111001011001000010000011111010011010010110101101</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p:txBody>
      </p:sp>
      <p:sp>
        <p:nvSpPr>
          <p:cNvPr id="16" name="文本框 15"/>
          <p:cNvSpPr txBox="1"/>
          <p:nvPr/>
        </p:nvSpPr>
        <p:spPr>
          <a:xfrm>
            <a:off x="867189" y="1778362"/>
            <a:ext cx="6050446" cy="2536207"/>
          </a:xfrm>
          <a:prstGeom prst="rect">
            <a:avLst/>
          </a:prstGeom>
          <a:noFill/>
        </p:spPr>
        <p:txBody>
          <a:bodyPr wrap="square">
            <a:spAutoFit/>
          </a:bodyPr>
          <a:lstStyle/>
          <a:p>
            <a:pPr marL="342900" indent="-34290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一个中文汉字占两个字节的空间（GBK、GB2312）或者</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3-4</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字节的空间（utf-8编码）。</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285750" indent="-28575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一个英文字母（不分大小写）占一个字节的空间。</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285750" indent="-28575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一个二进制数字序列，在计算机中作为一个数字单元，一般为8位二进制数。换算为十进制 ，最小值-128，最大值127。如一个ASCII码就是一个字节。</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172738" y="874644"/>
            <a:ext cx="5687158" cy="3053362"/>
          </a:xfrm>
          <a:prstGeom prst="rect">
            <a:avLst/>
          </a:prstGeom>
        </p:spPr>
      </p:pic>
      <p:sp>
        <p:nvSpPr>
          <p:cNvPr id="11" name="文本框 10"/>
          <p:cNvSpPr txBox="1"/>
          <p:nvPr/>
        </p:nvSpPr>
        <p:spPr>
          <a:xfrm>
            <a:off x="867189" y="1778362"/>
            <a:ext cx="5295072" cy="1705210"/>
          </a:xfrm>
          <a:prstGeom prst="rect">
            <a:avLst/>
          </a:prstGeom>
          <a:noFill/>
        </p:spPr>
        <p:txBody>
          <a:bodyPr wrap="square">
            <a:spAutoFit/>
          </a:bodyPr>
          <a:lstStyle/>
          <a:p>
            <a:pPr marL="342900" indent="-342900" algn="l">
              <a:lnSpc>
                <a:spcPct val="150000"/>
              </a:lnSpc>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RGB</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图像由格式为</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３的三维数组组成，其中的“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可以理解为三幅</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的二维图像（灰度值图像）。这三幅图像分别代表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R</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G</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B</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分量，每个分量的像素点取值范围是</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[0,255]</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知识铺垫</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210046" y="1138001"/>
            <a:ext cx="8647007" cy="1004699"/>
          </a:xfrm>
          <a:prstGeom prst="rect">
            <a:avLst/>
          </a:prstGeom>
          <a:noFill/>
        </p:spPr>
        <p:txBody>
          <a:bodyPr wrap="square" lIns="91440" tIns="45720" rIns="91440" bIns="45720" rtlCol="0">
            <a:spAutoFit/>
          </a:bodyPr>
          <a:lstStyle/>
          <a:p>
            <a:pPr marL="571500" indent="-571500" algn="l">
              <a:lnSpc>
                <a:spcPct val="13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图像在计算机的表示方法（介绍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RGB</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571500" indent="-571500" algn="l">
              <a:lnSpc>
                <a:spcPct val="130000"/>
              </a:lnSpc>
              <a:buFont typeface="Wingdings" panose="05000000000000000000" pitchFamily="2" charset="2"/>
              <a:buChar char="u"/>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4" name="文本框 13"/>
          <p:cNvSpPr txBox="1"/>
          <p:nvPr/>
        </p:nvSpPr>
        <p:spPr>
          <a:xfrm>
            <a:off x="6473469" y="4010410"/>
            <a:ext cx="5080770" cy="2328523"/>
          </a:xfrm>
          <a:prstGeom prst="rect">
            <a:avLst/>
          </a:prstGeom>
          <a:noFill/>
        </p:spPr>
        <p:txBody>
          <a:bodyPr wrap="square" lIns="91440" tIns="45720" rIns="91440" bIns="45720" rtlCol="0">
            <a:spAutoFit/>
          </a:bodyPr>
          <a:lstStyle/>
          <a:p>
            <a:pPr algn="l">
              <a:lnSpc>
                <a:spcPct val="150000"/>
              </a:lnSpc>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还想了解更多？</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zh-CN" altLang="en-US" sz="2000" b="1" dirty="0">
                <a:solidFill>
                  <a:srgbClr val="FF0000"/>
                </a:solidFill>
                <a:latin typeface="+mj-ea"/>
                <a:ea typeface="+mj-ea"/>
                <a:cs typeface="Ebrima" panose="02000000000000000000" pitchFamily="2" charset="0"/>
                <a:sym typeface="微软雅黑" panose="020B0503020204020204" pitchFamily="34" charset="-122"/>
              </a:rPr>
              <a:t>搜索位图跟矢量图</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en-US" altLang="zh-CN" sz="2000" b="1" dirty="0">
                <a:solidFill>
                  <a:srgbClr val="FF0000"/>
                </a:solidFill>
                <a:latin typeface="+mj-ea"/>
                <a:ea typeface="+mj-ea"/>
                <a:cs typeface="Ebrima" panose="02000000000000000000" pitchFamily="2" charset="0"/>
                <a:sym typeface="微软雅黑" panose="020B0503020204020204" pitchFamily="34" charset="-122"/>
              </a:rPr>
              <a:t>.jpg?</a:t>
            </a:r>
            <a:endParaRPr lang="en-US" altLang="zh-CN" sz="2000" b="1" dirty="0">
              <a:solidFill>
                <a:srgbClr val="FF0000"/>
              </a:solidFill>
              <a:latin typeface="+mj-ea"/>
              <a:ea typeface="+mj-ea"/>
              <a:cs typeface="Ebrima" panose="02000000000000000000" pitchFamily="2"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en-US" altLang="zh-CN" sz="2000" b="1" dirty="0">
                <a:solidFill>
                  <a:srgbClr val="FF0000"/>
                </a:solidFill>
                <a:latin typeface="+mj-ea"/>
                <a:ea typeface="+mj-ea"/>
                <a:cs typeface="Ebrima" panose="02000000000000000000" pitchFamily="2" charset="0"/>
                <a:sym typeface="微软雅黑" panose="020B0503020204020204" pitchFamily="34" charset="-122"/>
              </a:rPr>
              <a:t>*.dwg?</a:t>
            </a:r>
            <a:r>
              <a:rPr lang="zh-CN" altLang="en-US" sz="2000" b="1" dirty="0">
                <a:solidFill>
                  <a:srgbClr val="FF0000"/>
                </a:solidFill>
                <a:latin typeface="+mj-ea"/>
                <a:ea typeface="+mj-ea"/>
                <a:cs typeface="Ebrima" panose="02000000000000000000" pitchFamily="2" charset="0"/>
                <a:sym typeface="微软雅黑" panose="020B0503020204020204" pitchFamily="34" charset="-122"/>
              </a:rPr>
              <a:t>它是</a:t>
            </a:r>
            <a:r>
              <a:rPr lang="en-US" altLang="zh-CN" sz="2000" b="1" dirty="0">
                <a:solidFill>
                  <a:srgbClr val="FF0000"/>
                </a:solidFill>
                <a:latin typeface="+mj-ea"/>
                <a:ea typeface="+mj-ea"/>
                <a:cs typeface="Ebrima" panose="02000000000000000000" pitchFamily="2" charset="0"/>
                <a:sym typeface="微软雅黑" panose="020B0503020204020204" pitchFamily="34" charset="-122"/>
              </a:rPr>
              <a:t>AutoCAD</a:t>
            </a:r>
            <a:r>
              <a:rPr lang="zh-CN" altLang="en-US" sz="2000" b="1" dirty="0">
                <a:solidFill>
                  <a:srgbClr val="FF0000"/>
                </a:solidFill>
                <a:latin typeface="+mj-ea"/>
                <a:ea typeface="+mj-ea"/>
                <a:cs typeface="Ebrima" panose="02000000000000000000" pitchFamily="2" charset="0"/>
                <a:sym typeface="微软雅黑" panose="020B0503020204020204" pitchFamily="34" charset="-122"/>
              </a:rPr>
              <a:t>中使用的一种图形文件格式。</a:t>
            </a:r>
            <a:endParaRPr lang="zh-CN" altLang="en-US" sz="2000" b="1" dirty="0">
              <a:solidFill>
                <a:srgbClr val="FF0000"/>
              </a:solidFill>
              <a:latin typeface="+mj-ea"/>
              <a:ea typeface="+mj-ea"/>
              <a:cs typeface="Ebrima" panose="02000000000000000000" pitchFamily="2" charset="0"/>
              <a:sym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1284834" y="3727081"/>
            <a:ext cx="3953087" cy="30533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67189" y="1857881"/>
            <a:ext cx="10021128" cy="4613699"/>
          </a:xfrm>
          <a:prstGeom prst="rect">
            <a:avLst/>
          </a:prstGeom>
          <a:noFill/>
        </p:spPr>
        <p:txBody>
          <a:bodyPr wrap="square">
            <a:spAutoFit/>
          </a:bodyPr>
          <a:lstStyle/>
          <a:p>
            <a:pPr marL="342900" indent="-34290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声音是由震动产生，表现为波的形式。波有频率，振幅等参数。对于声波而言：频率越大，音调越高，反之越低。振幅越大，声音越大，反之越小。</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采样率，帧率：波是连续（无穷）的，计算机存储是离散（有限）的。要想用有限存储无限，几乎不可能。因此，要每隔一段时间对波进行一次采样。每秒采样次数采样率。长用采样率是</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44.1kHz</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采样大小，采样宽度：波每一个时刻都有一个对应的能量值，在计算机中用整数存储。通常使用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16bit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有符号整数存储，采样大小是</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16bit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声道：声道</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(Sound Channel)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是指声音在录制或播放时在不同空间位置采集或回放的相互独立的音频信号，所以声道数也就是声音录制时的音源数量或回放时相应的扬声器数量。</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a:p>
            <a:pPr marL="342900" indent="-342900" algn="l">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音色：不同物体发音有所不同，这些不同表现在音色上。音色在音频曲线级别的表现是频率的特定变化，振幅的特定变化。</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知识铺垫</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210046" y="1138001"/>
            <a:ext cx="8647007" cy="525465"/>
          </a:xfrm>
          <a:prstGeom prst="rect">
            <a:avLst/>
          </a:prstGeom>
          <a:noFill/>
        </p:spPr>
        <p:txBody>
          <a:bodyPr wrap="square" lIns="91440" tIns="45720" rIns="91440" bIns="45720" rtlCol="0">
            <a:spAutoFit/>
          </a:bodyPr>
          <a:lstStyle/>
          <a:p>
            <a:pPr marL="571500" indent="-571500" algn="l">
              <a:lnSpc>
                <a:spcPct val="13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音频在计算机的表示方法</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8" name="图片 7"/>
          <p:cNvPicPr>
            <a:picLocks noChangeAspect="1"/>
          </p:cNvPicPr>
          <p:nvPr/>
        </p:nvPicPr>
        <p:blipFill rotWithShape="1">
          <a:blip r:embed="rId1"/>
          <a:srcRect b="36341"/>
          <a:stretch>
            <a:fillRect/>
          </a:stretch>
        </p:blipFill>
        <p:spPr>
          <a:xfrm>
            <a:off x="8036941" y="0"/>
            <a:ext cx="2811620" cy="183585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523" y="3901038"/>
            <a:ext cx="4561092" cy="30367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i!! Data Science is Cool – Hitchhikers Guide from Noob to Data Scientist"/>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4"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第一次作业</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71052" y="1770565"/>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使用</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jupyter</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notebook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Pycharm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打印以下概念题的回答</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内容占位符 2"/>
          <p:cNvSpPr txBox="1"/>
          <p:nvPr/>
        </p:nvSpPr>
        <p:spPr>
          <a:xfrm>
            <a:off x="1198995" y="3040252"/>
            <a:ext cx="8763000"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举一个你生活中的数据科学例子</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内容占位符 2"/>
          <p:cNvSpPr txBox="1"/>
          <p:nvPr/>
        </p:nvSpPr>
        <p:spPr>
          <a:xfrm>
            <a:off x="1198995" y="2509497"/>
            <a:ext cx="3955415"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讲讲你对数据科学的理解</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671052" y="3665079"/>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对给定的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csv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jpg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wav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文件使用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读取数据并打印显示</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395" y="4642623"/>
            <a:ext cx="1553559" cy="155355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6"/>
          <a:stretch>
            <a:fillRect/>
          </a:stretch>
        </p:blipFill>
        <p:spPr>
          <a:xfrm>
            <a:off x="4266247" y="4521876"/>
            <a:ext cx="1181360" cy="179505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1" name="标题 1"/>
          <p:cNvSpPr txBox="1"/>
          <p:nvPr/>
        </p:nvSpPr>
        <p:spPr>
          <a:xfrm>
            <a:off x="2972435" y="1554929"/>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作业提交方式</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3923030" y="2788099"/>
            <a:ext cx="599186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邮</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2747663005@qq.com</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3903345" y="3905064"/>
            <a:ext cx="599186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截止日期：</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2021-09-06    24:00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前</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3914775" y="5082354"/>
            <a:ext cx="752983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提交要求：姓名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第一次作业</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.ipynb/py</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6" y="1388398"/>
            <a:ext cx="3851564" cy="494227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710360" y="1350830"/>
            <a:ext cx="10852879" cy="1895712"/>
          </a:xfrm>
          <a:prstGeom prst="rect">
            <a:avLst/>
          </a:prstGeom>
        </p:spPr>
        <p:txBody>
          <a:bodyPr wrap="square">
            <a:spAutoFit/>
          </a:bodyPr>
          <a:lstStyle/>
          <a:p>
            <a:pPr marL="285750" indent="-285750">
              <a:lnSpc>
                <a:spcPct val="125000"/>
              </a:lnSpc>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知识体系：数据科学主要以</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数学、机器学习、数据可视化</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以及（某一个）</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领域知识</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为理论基础，其主要研究内容包括数据科学理论基础、数据预处理、数据计算和数据管理。</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5000"/>
              </a:lnSpc>
              <a:buFont typeface="Wingdings" panose="05000000000000000000" pitchFamily="2" charset="2"/>
              <a:buChar char="u"/>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is data science?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915" y="2794345"/>
            <a:ext cx="3120393" cy="3869926"/>
          </a:xfrm>
          <a:prstGeom prst="rect">
            <a:avLst/>
          </a:prstGeom>
        </p:spPr>
      </p:pic>
      <p:grpSp>
        <p:nvGrpSpPr>
          <p:cNvPr id="4" name="组合 3"/>
          <p:cNvGrpSpPr/>
          <p:nvPr/>
        </p:nvGrpSpPr>
        <p:grpSpPr>
          <a:xfrm>
            <a:off x="964918" y="2856556"/>
            <a:ext cx="6850067" cy="3446202"/>
            <a:chOff x="964918" y="2856556"/>
            <a:chExt cx="6850067" cy="3446202"/>
          </a:xfrm>
        </p:grpSpPr>
        <p:pic>
          <p:nvPicPr>
            <p:cNvPr id="7170" name="Picture 2" descr="图2 数据科学的基础理论与理论基础的关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918" y="2856556"/>
              <a:ext cx="6850067" cy="344620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537591" y="5403273"/>
              <a:ext cx="6264000" cy="83882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p:cNvSpPr txBox="1"/>
          <p:nvPr/>
        </p:nvSpPr>
        <p:spPr>
          <a:xfrm>
            <a:off x="524419" y="1367106"/>
            <a:ext cx="6140877" cy="52322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Extract different types of patterns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p:cNvSpPr/>
          <p:nvPr/>
        </p:nvSpPr>
        <p:spPr>
          <a:xfrm>
            <a:off x="1257106" y="1968021"/>
            <a:ext cx="4966487" cy="923330"/>
          </a:xfrm>
          <a:prstGeom prst="rect">
            <a:avLst/>
          </a:prstGeom>
        </p:spPr>
        <p:txBody>
          <a:bodyPr wrap="square">
            <a:spAutoFit/>
          </a:bodyPr>
          <a:lstStyle/>
          <a:p>
            <a:r>
              <a:rPr lang="en-US" altLang="zh-CN" sz="5400" dirty="0">
                <a:solidFill>
                  <a:srgbClr val="C00000"/>
                </a:solidFill>
                <a:latin typeface="Segoe UI Black" panose="020B0A02040204020203" pitchFamily="34" charset="0"/>
                <a:ea typeface="Segoe UI Black" panose="020B0A02040204020203" pitchFamily="34" charset="0"/>
                <a:cs typeface="Times New Roman" panose="02020603050405020304" pitchFamily="18" charset="0"/>
              </a:rPr>
              <a:t>PATTERNS ?</a:t>
            </a:r>
            <a:endParaRPr lang="zh-CN" altLang="en-US" sz="5400" dirty="0">
              <a:solidFill>
                <a:srgbClr val="C00000"/>
              </a:solidFill>
              <a:latin typeface="Segoe UI Black" panose="020B0A02040204020203" pitchFamily="34"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391938" y="4135339"/>
            <a:ext cx="4174563" cy="1938992"/>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algn="just">
              <a:defRPr sz="2000" b="1">
                <a:solidFill>
                  <a:schemeClr val="dk1"/>
                </a:solidFill>
                <a:latin typeface="Times New Roman" panose="02020603050405020304" pitchFamily="18" charset="0"/>
                <a:ea typeface="微软雅黑" panose="020B0503020204020204" pitchFamily="34" charset="-122"/>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342900" indent="-342900">
              <a:buFont typeface="Wingdings" panose="05000000000000000000" pitchFamily="2" charset="2"/>
              <a:buChar char="Ø"/>
            </a:pPr>
            <a:r>
              <a:rPr lang="zh-CN" altLang="en-US" b="0" dirty="0"/>
              <a:t>数据内在的</a:t>
            </a:r>
            <a:r>
              <a:rPr lang="zh-CN" altLang="en-US" b="0" dirty="0">
                <a:solidFill>
                  <a:srgbClr val="C00000"/>
                </a:solidFill>
              </a:rPr>
              <a:t>本质特征</a:t>
            </a:r>
            <a:r>
              <a:rPr lang="en-US" altLang="zh-CN" b="0" dirty="0">
                <a:solidFill>
                  <a:srgbClr val="C00000"/>
                </a:solidFill>
              </a:rPr>
              <a:t>/</a:t>
            </a:r>
            <a:r>
              <a:rPr lang="zh-CN" altLang="en-US" b="0" dirty="0">
                <a:solidFill>
                  <a:srgbClr val="C00000"/>
                </a:solidFill>
              </a:rPr>
              <a:t>规律</a:t>
            </a:r>
            <a:r>
              <a:rPr lang="zh-CN" altLang="en-US" b="0" dirty="0"/>
              <a:t>，数据模式从抽象层次上描述了系统的</a:t>
            </a:r>
            <a:r>
              <a:rPr lang="zh-CN" altLang="en-US" b="0" dirty="0">
                <a:solidFill>
                  <a:srgbClr val="C00000"/>
                </a:solidFill>
              </a:rPr>
              <a:t>静态特征、动态行为和约束条件</a:t>
            </a:r>
            <a:endParaRPr lang="en-US" altLang="zh-CN" b="0" dirty="0">
              <a:solidFill>
                <a:srgbClr val="C00000"/>
              </a:solidFill>
            </a:endParaRPr>
          </a:p>
          <a:p>
            <a:pPr marL="342900" indent="-342900">
              <a:buFont typeface="Wingdings" panose="05000000000000000000" pitchFamily="2" charset="2"/>
              <a:buChar char="Ø"/>
            </a:pPr>
            <a:r>
              <a:rPr lang="zh-CN" altLang="en-US" b="0" dirty="0"/>
              <a:t> 数据模式描述的内容：</a:t>
            </a:r>
            <a:r>
              <a:rPr lang="zh-CN" altLang="en-US" b="0" dirty="0">
                <a:solidFill>
                  <a:srgbClr val="C00000"/>
                </a:solidFill>
              </a:rPr>
              <a:t>数据结构、数据操作和数据约束</a:t>
            </a:r>
            <a:endParaRPr lang="zh-CN" altLang="en-US" b="0" dirty="0">
              <a:solidFill>
                <a:srgbClr val="C00000"/>
              </a:solidFill>
            </a:endParaRPr>
          </a:p>
          <a:p>
            <a:pPr marL="342900" indent="-342900">
              <a:buFont typeface="Wingdings" panose="05000000000000000000" pitchFamily="2" charset="2"/>
              <a:buChar char="Ø"/>
            </a:pPr>
            <a:r>
              <a:rPr lang="zh-CN" altLang="en-US" b="0" dirty="0"/>
              <a:t>具体问题相关</a:t>
            </a:r>
            <a:endParaRPr lang="zh-CN" altLang="en-US" b="0" dirty="0"/>
          </a:p>
        </p:txBody>
      </p:sp>
      <p:sp>
        <p:nvSpPr>
          <p:cNvPr id="4" name="灯片编号占位符 3"/>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10"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can data science do?</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122" name="Picture 2" descr="Download and share Arrow Clipart Printable - Transparent Background White  Arrow Png, Cartoon. Seach more similar… | Arrow clipart, Curved arrow,  Business hours sign"/>
          <p:cNvPicPr>
            <a:picLocks noChangeAspect="1" noChangeArrowheads="1"/>
          </p:cNvPicPr>
          <p:nvPr/>
        </p:nvPicPr>
        <p:blipFill rotWithShape="1">
          <a:blip r:embed="rId1">
            <a:clrChange>
              <a:clrFrom>
                <a:srgbClr val="F7F7F7"/>
              </a:clrFrom>
              <a:clrTo>
                <a:srgbClr val="F7F7F7">
                  <a:alpha val="0"/>
                </a:srgbClr>
              </a:clrTo>
            </a:clrChange>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10281" r="15289"/>
          <a:stretch>
            <a:fillRect/>
          </a:stretch>
        </p:blipFill>
        <p:spPr bwMode="auto">
          <a:xfrm rot="5400000">
            <a:off x="3001570" y="2957949"/>
            <a:ext cx="1077218" cy="880962"/>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3"/>
          <a:stretch>
            <a:fillRect/>
          </a:stretch>
        </p:blipFill>
        <p:spPr>
          <a:xfrm>
            <a:off x="7316453" y="3917092"/>
            <a:ext cx="3799930" cy="2228403"/>
          </a:xfrm>
          <a:prstGeom prst="rect">
            <a:avLst/>
          </a:prstGeom>
          <a:ln>
            <a:solidFill>
              <a:schemeClr val="tx1"/>
            </a:solidFill>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453" y="1658108"/>
            <a:ext cx="3799930" cy="2106715"/>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009498"/>
            <a:ext cx="4483206" cy="13743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圆角矩形 6"/>
          <p:cNvSpPr/>
          <p:nvPr/>
        </p:nvSpPr>
        <p:spPr>
          <a:xfrm>
            <a:off x="1024611" y="2152015"/>
            <a:ext cx="4698009" cy="1123712"/>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lvl="0"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使用以前的观察值来构建一个模型，以便根据未见过的观察值类预测结果。如垃圾邮件识别、人脸识别、语音识别等。</a:t>
            </a:r>
            <a:endPar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can data science do?</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24419" y="1367106"/>
            <a:ext cx="6140877" cy="52322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Classify Pattern</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856" y="3713144"/>
            <a:ext cx="4483206" cy="2900755"/>
          </a:xfrm>
          <a:prstGeom prst="rect">
            <a:avLst/>
          </a:prstGeom>
          <a:ln>
            <a:solidFill>
              <a:schemeClr val="tx1"/>
            </a:solidFill>
          </a:ln>
        </p:spPr>
      </p:pic>
      <p:pic>
        <p:nvPicPr>
          <p:cNvPr id="11268" name="Picture 4" descr="Classification | Concept | Definition | Solved Examples"/>
          <p:cNvPicPr>
            <a:picLocks noChangeAspect="1" noChangeArrowheads="1"/>
          </p:cNvPicPr>
          <p:nvPr/>
        </p:nvPicPr>
        <p:blipFill rotWithShape="1">
          <a:blip r:embed="rId3">
            <a:extLst>
              <a:ext uri="{28A0092B-C50C-407E-A947-70E740481C1C}">
                <a14:useLocalDpi xmlns:a14="http://schemas.microsoft.com/office/drawing/2010/main" val="0"/>
              </a:ext>
            </a:extLst>
          </a:blip>
          <a:srcRect t="14631"/>
          <a:stretch>
            <a:fillRect/>
          </a:stretch>
        </p:blipFill>
        <p:spPr bwMode="auto">
          <a:xfrm>
            <a:off x="1024611" y="3526411"/>
            <a:ext cx="4812309" cy="3161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058" t="5127" r="7293"/>
          <a:stretch>
            <a:fillRect/>
          </a:stretch>
        </p:blipFill>
        <p:spPr bwMode="auto">
          <a:xfrm>
            <a:off x="6627512" y="3619306"/>
            <a:ext cx="4049140" cy="295530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圆角矩形 6"/>
          <p:cNvSpPr/>
          <p:nvPr/>
        </p:nvSpPr>
        <p:spPr>
          <a:xfrm>
            <a:off x="1046386" y="2209202"/>
            <a:ext cx="4828634" cy="1123712"/>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lvl="0"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将物理或抽象对象的集合分成由类似的对象组成的多个类的过程叫做聚类，如客户群体划分、基因分类、</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文档分类</a:t>
            </a:r>
            <a:endPar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标题 1"/>
          <p:cNvSpPr txBox="1"/>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What can data science do?</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24419" y="1367106"/>
            <a:ext cx="6140877" cy="52322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 Clustering Pattern</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196" name="Picture 4" descr="OSA | K-means-clustering-based fiber nonlinearity equalization techniques  for 64-QAM coherent optical communication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7685" t="1878" r="11856" b="7411"/>
          <a:stretch>
            <a:fillRect/>
          </a:stretch>
        </p:blipFill>
        <p:spPr bwMode="auto">
          <a:xfrm>
            <a:off x="6997804" y="1057272"/>
            <a:ext cx="3618827" cy="24479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198" name="Picture 6" descr="Clustering in Machine Learning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6" y="3619306"/>
            <a:ext cx="4591154" cy="3057709"/>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12048</Words>
  <Application>WPS 演示</Application>
  <PresentationFormat>宽屏</PresentationFormat>
  <Paragraphs>779</Paragraphs>
  <Slides>57</Slides>
  <Notes>56</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57</vt:i4>
      </vt:variant>
    </vt:vector>
  </HeadingPairs>
  <TitlesOfParts>
    <vt:vector size="74" baseType="lpstr">
      <vt:lpstr>Arial</vt:lpstr>
      <vt:lpstr>宋体</vt:lpstr>
      <vt:lpstr>Wingdings</vt:lpstr>
      <vt:lpstr>微软雅黑</vt:lpstr>
      <vt:lpstr>Times New Roman</vt:lpstr>
      <vt:lpstr>Segoe UI Black</vt:lpstr>
      <vt:lpstr>Arial Unicode MS</vt:lpstr>
      <vt:lpstr>Calibri Light</vt:lpstr>
      <vt:lpstr>Calibri</vt:lpstr>
      <vt:lpstr>等线</vt:lpstr>
      <vt:lpstr>Comic Sans MS</vt:lpstr>
      <vt:lpstr>Wingdings</vt:lpstr>
      <vt:lpstr>Arial Black</vt:lpstr>
      <vt:lpstr>Source Han Sans Normal</vt:lpstr>
      <vt:lpstr>Ebrima</vt:lpstr>
      <vt:lpstr>Office 主题​​</vt:lpstr>
      <vt:lpstr>Office 主题</vt:lpstr>
      <vt:lpstr>DATA SCIENCE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Data Science Used?</dc:title>
  <dc:creator>liu chuan</dc:creator>
  <cp:lastModifiedBy>黑VS白</cp:lastModifiedBy>
  <cp:revision>344</cp:revision>
  <dcterms:created xsi:type="dcterms:W3CDTF">2019-08-12T06:08:00Z</dcterms:created>
  <dcterms:modified xsi:type="dcterms:W3CDTF">2021-09-04T02:31:28Z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E99E26767D9F4206841A63FD2620CF65</vt:lpwstr>
  </property>
  <property fmtid="{D5CDD505-2E9C-101B-9397-08002B2CF9AE}" pid="3" name="KSOProductBuildVer">
    <vt:lpwstr>2052-11.1.0.10700</vt:lpwstr>
  </property>
</Properties>
</file>